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charts/chart1.xml" ContentType="application/vnd.openxmlformats-officedocument.drawingml.chart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charts/chart4.xml" ContentType="application/vnd.openxmlformats-officedocument.drawingml.char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2"/>
  </p:notesMasterIdLst>
  <p:sldIdLst>
    <p:sldId id="256" r:id="rId2"/>
    <p:sldId id="281" r:id="rId3"/>
    <p:sldId id="257" r:id="rId4"/>
    <p:sldId id="261" r:id="rId5"/>
    <p:sldId id="263" r:id="rId6"/>
    <p:sldId id="269" r:id="rId7"/>
    <p:sldId id="262" r:id="rId8"/>
    <p:sldId id="258" r:id="rId9"/>
    <p:sldId id="260" r:id="rId10"/>
    <p:sldId id="267" r:id="rId11"/>
    <p:sldId id="270" r:id="rId12"/>
    <p:sldId id="271" r:id="rId13"/>
    <p:sldId id="272" r:id="rId14"/>
    <p:sldId id="274" r:id="rId15"/>
    <p:sldId id="273" r:id="rId16"/>
    <p:sldId id="277" r:id="rId17"/>
    <p:sldId id="282" r:id="rId18"/>
    <p:sldId id="268" r:id="rId19"/>
    <p:sldId id="279" r:id="rId20"/>
    <p:sldId id="280" r:id="rId21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CE7"/>
    <a:srgbClr val="F7DA93"/>
    <a:srgbClr val="F8AF92"/>
    <a:srgbClr val="FFFFCC"/>
    <a:srgbClr val="EC7D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065" autoAdjust="0"/>
    <p:restoredTop sz="94660"/>
  </p:normalViewPr>
  <p:slideViewPr>
    <p:cSldViewPr>
      <p:cViewPr>
        <p:scale>
          <a:sx n="68" d="100"/>
          <a:sy n="68" d="100"/>
        </p:scale>
        <p:origin x="-1656" y="-5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P30_ChugunovSA\&#1056;&#1072;&#1073;&#1086;&#1095;&#1080;&#1081;%20&#1089;&#1090;&#1086;&#1083;\&#1044;&#1086;&#1082;&#1083;&#1072;&#1076;%202019\&#1057;&#1083;&#1072;&#1081;&#1076;%209%20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P30_ChugunovSA\&#1056;&#1072;&#1073;&#1086;&#1095;&#1080;&#1081;%20&#1089;&#1090;&#1086;&#1083;\&#1044;&#1086;&#1082;&#1083;&#1072;&#1076;%202019\&#1089;&#1083;&#1072;&#1081;&#1076;%2010.11%20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Documents%20and%20Settings\P30_ChugunovSA\&#1056;&#1072;&#1073;&#1086;&#1095;&#1080;&#1081;%20&#1089;&#1090;&#1086;&#1083;\&#1044;&#1086;&#1082;&#1083;&#1072;&#1076;%202019\&#1057;&#1083;&#1072;&#1081;&#1076;%20&#8470;23.xls" TargetMode="External"/><Relationship Id="rId2" Type="http://schemas.openxmlformats.org/officeDocument/2006/relationships/image" Target="../media/image17.jpeg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578674540682414"/>
          <c:y val="2.2477189141970673E-2"/>
          <c:w val="0.88337270341207352"/>
          <c:h val="0.6963302802847656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Лист1!$A$3</c:f>
              <c:strCache>
                <c:ptCount val="1"/>
                <c:pt idx="0">
                  <c:v>введено,тыс.кв.м.общей площади жилых помещений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1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Лист1!$B$2:$D$2</c:f>
              <c:strCache>
                <c:ptCount val="3"/>
                <c:pt idx="0">
                  <c:v>Российская Федерация </c:v>
                </c:pt>
                <c:pt idx="1">
                  <c:v>Южный Федеральный округ</c:v>
                </c:pt>
                <c:pt idx="2">
                  <c:v>Астраханская область </c:v>
                </c:pt>
              </c:strCache>
            </c:strRef>
          </c:cat>
          <c:val>
            <c:numRef>
              <c:f>Лист1!$B$3:$D$3</c:f>
              <c:numCache>
                <c:formatCode>General</c:formatCode>
                <c:ptCount val="3"/>
                <c:pt idx="0">
                  <c:v>95.1</c:v>
                </c:pt>
                <c:pt idx="1">
                  <c:v>93.3</c:v>
                </c:pt>
                <c:pt idx="2">
                  <c:v>67.900000000000006</c:v>
                </c:pt>
              </c:numCache>
            </c:numRef>
          </c:val>
        </c:ser>
        <c:ser>
          <c:idx val="1"/>
          <c:order val="1"/>
          <c:tx>
            <c:strRef>
              <c:f>Лист1!$A$4</c:f>
              <c:strCache>
                <c:ptCount val="1"/>
                <c:pt idx="0">
                  <c:v>в том числе населением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1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Лист1!$B$2:$D$2</c:f>
              <c:strCache>
                <c:ptCount val="3"/>
                <c:pt idx="0">
                  <c:v>Российская Федерация </c:v>
                </c:pt>
                <c:pt idx="1">
                  <c:v>Южный Федеральный округ</c:v>
                </c:pt>
                <c:pt idx="2">
                  <c:v>Астраханская область </c:v>
                </c:pt>
              </c:strCache>
            </c:strRef>
          </c:cat>
          <c:val>
            <c:numRef>
              <c:f>Лист1!$B$4:$D$4</c:f>
              <c:numCache>
                <c:formatCode>General</c:formatCode>
                <c:ptCount val="3"/>
                <c:pt idx="0">
                  <c:v>98.4</c:v>
                </c:pt>
                <c:pt idx="1">
                  <c:v>88.6</c:v>
                </c:pt>
                <c:pt idx="2" formatCode="0.0">
                  <c:v>85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6360320"/>
        <c:axId val="116361856"/>
      </c:barChart>
      <c:catAx>
        <c:axId val="1163603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 b="1"/>
            </a:pPr>
            <a:endParaRPr lang="ru-RU"/>
          </a:p>
        </c:txPr>
        <c:crossAx val="116361856"/>
        <c:crosses val="autoZero"/>
        <c:auto val="1"/>
        <c:lblAlgn val="ctr"/>
        <c:lblOffset val="100"/>
        <c:noMultiLvlLbl val="0"/>
      </c:catAx>
      <c:valAx>
        <c:axId val="116361856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crossAx val="116360320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1.5213852985357958E-2"/>
          <c:y val="0.85084097364541766"/>
          <c:w val="0.9667770459510171"/>
          <c:h val="0.12176176608060979"/>
        </c:manualLayout>
      </c:layout>
      <c:overlay val="0"/>
      <c:txPr>
        <a:bodyPr/>
        <a:lstStyle/>
        <a:p>
          <a:pPr>
            <a:defRPr sz="1200" b="1"/>
          </a:pPr>
          <a:endParaRPr lang="ru-RU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  <c:spPr>
        <a:noFill/>
      </c:spPr>
    </c:backWall>
    <c:plotArea>
      <c:layout>
        <c:manualLayout>
          <c:layoutTarget val="inner"/>
          <c:xMode val="edge"/>
          <c:yMode val="edge"/>
          <c:x val="7.7616501145912915E-3"/>
          <c:y val="4.6220047126582051E-2"/>
          <c:w val="0.96377896613190728"/>
          <c:h val="0.4797190932797969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Лист2!$B$4</c:f>
              <c:strCache>
                <c:ptCount val="1"/>
                <c:pt idx="0">
                  <c:v>Оборот розничной торговли</c:v>
                </c:pt>
              </c:strCache>
            </c:strRef>
          </c:tx>
          <c:spPr>
            <a:solidFill>
              <a:schemeClr val="tx2">
                <a:lumMod val="40000"/>
                <a:lumOff val="6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1.3648294414559097E-2"/>
                  <c:y val="-2.71849871690483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0918635531647328E-2"/>
                  <c:y val="-1.67292228732604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2283464973103187E-2"/>
                  <c:y val="-1.67292228732604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Лист2!$C$3:$E$3</c:f>
              <c:strCache>
                <c:ptCount val="3"/>
                <c:pt idx="0">
                  <c:v>Российская
Федерация</c:v>
                </c:pt>
                <c:pt idx="1">
                  <c:v>Южный
Федеральный округ</c:v>
                </c:pt>
                <c:pt idx="2">
                  <c:v>Астраханская
область</c:v>
                </c:pt>
              </c:strCache>
            </c:strRef>
          </c:cat>
          <c:val>
            <c:numRef>
              <c:f>Лист2!$C$4:$E$4</c:f>
              <c:numCache>
                <c:formatCode>General</c:formatCode>
                <c:ptCount val="3"/>
                <c:pt idx="0">
                  <c:v>102.6</c:v>
                </c:pt>
                <c:pt idx="1">
                  <c:v>103.5</c:v>
                </c:pt>
                <c:pt idx="2" formatCode="0.0">
                  <c:v>101.3</c:v>
                </c:pt>
              </c:numCache>
            </c:numRef>
          </c:val>
        </c:ser>
        <c:ser>
          <c:idx val="1"/>
          <c:order val="1"/>
          <c:tx>
            <c:strRef>
              <c:f>Лист2!$B$5</c:f>
              <c:strCache>
                <c:ptCount val="1"/>
                <c:pt idx="0">
                  <c:v>Пищевые продукты, включая напитки, и табачные изделия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dLbls>
            <c:dLbl>
              <c:idx val="0"/>
              <c:layout>
                <c:manualLayout>
                  <c:x val="1.0918635531647278E-2"/>
                  <c:y val="-1.88203757324180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0918635531647278E-2"/>
                  <c:y val="-2.09115285915756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2283464973103187E-2"/>
                  <c:y val="-1.67292228732604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Лист2!$C$3:$E$3</c:f>
              <c:strCache>
                <c:ptCount val="3"/>
                <c:pt idx="0">
                  <c:v>Российская
Федерация</c:v>
                </c:pt>
                <c:pt idx="1">
                  <c:v>Южный
Федеральный округ</c:v>
                </c:pt>
                <c:pt idx="2">
                  <c:v>Астраханская
область</c:v>
                </c:pt>
              </c:strCache>
            </c:strRef>
          </c:cat>
          <c:val>
            <c:numRef>
              <c:f>Лист2!$C$5:$E$5</c:f>
              <c:numCache>
                <c:formatCode>0.0</c:formatCode>
                <c:ptCount val="3"/>
                <c:pt idx="0" formatCode="General">
                  <c:v>101.7</c:v>
                </c:pt>
                <c:pt idx="1">
                  <c:v>103</c:v>
                </c:pt>
                <c:pt idx="2" formatCode="General">
                  <c:v>99.5</c:v>
                </c:pt>
              </c:numCache>
            </c:numRef>
          </c:val>
        </c:ser>
        <c:ser>
          <c:idx val="2"/>
          <c:order val="2"/>
          <c:tx>
            <c:strRef>
              <c:f>Лист2!$B$6</c:f>
              <c:strCache>
                <c:ptCount val="1"/>
                <c:pt idx="0">
                  <c:v>Непродовольственные товары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1.6377953297470917E-2"/>
                  <c:y val="-1.67292228732604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3648294414559097E-2"/>
                  <c:y val="-1.67292228732604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3648294414559198E-2"/>
                  <c:y val="-1.46380700141029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Лист2!$C$3:$E$3</c:f>
              <c:strCache>
                <c:ptCount val="3"/>
                <c:pt idx="0">
                  <c:v>Российская
Федерация</c:v>
                </c:pt>
                <c:pt idx="1">
                  <c:v>Южный
Федеральный округ</c:v>
                </c:pt>
                <c:pt idx="2">
                  <c:v>Астраханская
область</c:v>
                </c:pt>
              </c:strCache>
            </c:strRef>
          </c:cat>
          <c:val>
            <c:numRef>
              <c:f>Лист2!$C$6:$E$6</c:f>
              <c:numCache>
                <c:formatCode>General</c:formatCode>
                <c:ptCount val="3"/>
                <c:pt idx="0">
                  <c:v>103.4</c:v>
                </c:pt>
                <c:pt idx="1">
                  <c:v>103.8</c:v>
                </c:pt>
                <c:pt idx="2">
                  <c:v>102.4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shape val="cylinder"/>
        <c:axId val="58901248"/>
        <c:axId val="58902784"/>
        <c:axId val="0"/>
      </c:bar3DChart>
      <c:catAx>
        <c:axId val="58901248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58902784"/>
        <c:crosses val="autoZero"/>
        <c:auto val="1"/>
        <c:lblAlgn val="ctr"/>
        <c:lblOffset val="10"/>
        <c:noMultiLvlLbl val="0"/>
      </c:catAx>
      <c:valAx>
        <c:axId val="5890278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58901248"/>
        <c:crosses val="autoZero"/>
        <c:crossBetween val="between"/>
      </c:valAx>
      <c:spPr>
        <a:noFill/>
        <a:ln>
          <a:noFill/>
        </a:ln>
      </c:spPr>
    </c:plotArea>
    <c:legend>
      <c:legendPos val="b"/>
      <c:layout>
        <c:manualLayout>
          <c:xMode val="edge"/>
          <c:yMode val="edge"/>
          <c:x val="0"/>
          <c:y val="0.7472842000226303"/>
          <c:w val="1"/>
          <c:h val="0.2527157999773697"/>
        </c:manualLayout>
      </c:layout>
      <c:overlay val="0"/>
      <c:spPr>
        <a:ln>
          <a:noFill/>
        </a:ln>
        <a:effectLst>
          <a:outerShdw blurRad="50800" dist="50800" dir="5400000" algn="ctr" rotWithShape="0">
            <a:srgbClr val="000000">
              <a:alpha val="0"/>
            </a:srgbClr>
          </a:outerShdw>
        </a:effectLst>
      </c:spPr>
      <c:txPr>
        <a:bodyPr/>
        <a:lstStyle/>
        <a:p>
          <a:pPr>
            <a:defRPr b="1"/>
          </a:pPr>
          <a:endParaRPr lang="ru-RU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2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>
        <c:manualLayout>
          <c:layoutTarget val="inner"/>
          <c:xMode val="edge"/>
          <c:yMode val="edge"/>
          <c:x val="4.8885054024353544E-2"/>
          <c:y val="5.2404408445947341E-2"/>
          <c:w val="0.86429528262893962"/>
          <c:h val="0.7839512971824983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Лист3!$B$3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</c:spPr>
          <c:invertIfNegative val="0"/>
          <c:dLbls>
            <c:dLbl>
              <c:idx val="5"/>
              <c:layout>
                <c:manualLayout>
                  <c:x val="0"/>
                  <c:y val="1.254302198930024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multiLvlStrRef>
              <c:f>Лист3!$C$1:$N$2</c:f>
              <c:multiLvlStrCache>
                <c:ptCount val="12"/>
                <c:lvl>
                  <c:pt idx="0">
                    <c:v>РФ</c:v>
                  </c:pt>
                  <c:pt idx="1">
                    <c:v>ЮФО</c:v>
                  </c:pt>
                  <c:pt idx="2">
                    <c:v>АО</c:v>
                  </c:pt>
                  <c:pt idx="3">
                    <c:v>РФ</c:v>
                  </c:pt>
                  <c:pt idx="4">
                    <c:v>ЮФО</c:v>
                  </c:pt>
                  <c:pt idx="5">
                    <c:v>АО</c:v>
                  </c:pt>
                  <c:pt idx="6">
                    <c:v>РФ</c:v>
                  </c:pt>
                  <c:pt idx="7">
                    <c:v>ЮФО</c:v>
                  </c:pt>
                  <c:pt idx="8">
                    <c:v>АО</c:v>
                  </c:pt>
                  <c:pt idx="9">
                    <c:v>РФ</c:v>
                  </c:pt>
                  <c:pt idx="10">
                    <c:v>ЮФО</c:v>
                  </c:pt>
                  <c:pt idx="11">
                    <c:v>АО</c:v>
                  </c:pt>
                </c:lvl>
                <c:lvl>
                  <c:pt idx="0">
                    <c:v>Все товары и услуги</c:v>
                  </c:pt>
                  <c:pt idx="3">
                    <c:v>Непродовольственные товары</c:v>
                  </c:pt>
                  <c:pt idx="6">
                    <c:v>Продовольственные товары</c:v>
                  </c:pt>
                  <c:pt idx="9">
                    <c:v>Услуги</c:v>
                  </c:pt>
                </c:lvl>
              </c:multiLvlStrCache>
            </c:multiLvlStrRef>
          </c:cat>
          <c:val>
            <c:numRef>
              <c:f>Лист3!$C$3:$N$3</c:f>
              <c:numCache>
                <c:formatCode>General</c:formatCode>
                <c:ptCount val="12"/>
                <c:pt idx="0">
                  <c:v>102.51</c:v>
                </c:pt>
                <c:pt idx="1">
                  <c:v>102.07</c:v>
                </c:pt>
                <c:pt idx="2">
                  <c:v>102.13</c:v>
                </c:pt>
                <c:pt idx="3">
                  <c:v>102.75</c:v>
                </c:pt>
                <c:pt idx="4">
                  <c:v>101.98</c:v>
                </c:pt>
                <c:pt idx="5">
                  <c:v>102.4</c:v>
                </c:pt>
                <c:pt idx="6">
                  <c:v>101.07</c:v>
                </c:pt>
                <c:pt idx="7">
                  <c:v>100.27</c:v>
                </c:pt>
                <c:pt idx="8">
                  <c:v>100.22</c:v>
                </c:pt>
                <c:pt idx="9">
                  <c:v>104.35</c:v>
                </c:pt>
                <c:pt idx="10">
                  <c:v>105.4</c:v>
                </c:pt>
                <c:pt idx="11">
                  <c:v>105.4</c:v>
                </c:pt>
              </c:numCache>
            </c:numRef>
          </c:val>
        </c:ser>
        <c:ser>
          <c:idx val="1"/>
          <c:order val="1"/>
          <c:tx>
            <c:strRef>
              <c:f>Лист3!$B$4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0"/>
                  <c:y val="3.449331047057528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"/>
                  <c:y val="5.539834711940940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"/>
                  <c:y val="-7.003187277359340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2.7299208677623106E-3"/>
                  <c:y val="1.358827382174154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3649604338811052E-3"/>
                  <c:y val="1.358827382174192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2.7299208677623106E-3"/>
                  <c:y val="1.358827382174192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0"/>
                  <c:y val="3.449331047057566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1.3649604338811553E-3"/>
                  <c:y val="5.539834711940940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0"/>
                  <c:y val="1.358827382174154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1.0009594216775262E-16"/>
                  <c:y val="7.6303383768243143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1.3649604338811553E-3"/>
                  <c:y val="1.3588273821741738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layout>
                <c:manualLayout>
                  <c:x val="0"/>
                  <c:y val="5.5398347119409788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multiLvlStrRef>
              <c:f>Лист3!$C$1:$N$2</c:f>
              <c:multiLvlStrCache>
                <c:ptCount val="12"/>
                <c:lvl>
                  <c:pt idx="0">
                    <c:v>РФ</c:v>
                  </c:pt>
                  <c:pt idx="1">
                    <c:v>ЮФО</c:v>
                  </c:pt>
                  <c:pt idx="2">
                    <c:v>АО</c:v>
                  </c:pt>
                  <c:pt idx="3">
                    <c:v>РФ</c:v>
                  </c:pt>
                  <c:pt idx="4">
                    <c:v>ЮФО</c:v>
                  </c:pt>
                  <c:pt idx="5">
                    <c:v>АО</c:v>
                  </c:pt>
                  <c:pt idx="6">
                    <c:v>РФ</c:v>
                  </c:pt>
                  <c:pt idx="7">
                    <c:v>ЮФО</c:v>
                  </c:pt>
                  <c:pt idx="8">
                    <c:v>АО</c:v>
                  </c:pt>
                  <c:pt idx="9">
                    <c:v>РФ</c:v>
                  </c:pt>
                  <c:pt idx="10">
                    <c:v>ЮФО</c:v>
                  </c:pt>
                  <c:pt idx="11">
                    <c:v>АО</c:v>
                  </c:pt>
                </c:lvl>
                <c:lvl>
                  <c:pt idx="0">
                    <c:v>Все товары и услуги</c:v>
                  </c:pt>
                  <c:pt idx="3">
                    <c:v>Непродовольственные товары</c:v>
                  </c:pt>
                  <c:pt idx="6">
                    <c:v>Продовольственные товары</c:v>
                  </c:pt>
                  <c:pt idx="9">
                    <c:v>Услуги</c:v>
                  </c:pt>
                </c:lvl>
              </c:multiLvlStrCache>
            </c:multiLvlStrRef>
          </c:cat>
          <c:val>
            <c:numRef>
              <c:f>Лист3!$C$4:$N$4</c:f>
              <c:numCache>
                <c:formatCode>General</c:formatCode>
                <c:ptCount val="12"/>
                <c:pt idx="0">
                  <c:v>104.26</c:v>
                </c:pt>
                <c:pt idx="1">
                  <c:v>104.46</c:v>
                </c:pt>
                <c:pt idx="2">
                  <c:v>103.99</c:v>
                </c:pt>
                <c:pt idx="3" formatCode="0.00">
                  <c:v>104.1</c:v>
                </c:pt>
                <c:pt idx="4">
                  <c:v>103.69</c:v>
                </c:pt>
                <c:pt idx="5">
                  <c:v>103.02</c:v>
                </c:pt>
                <c:pt idx="6">
                  <c:v>104.66</c:v>
                </c:pt>
                <c:pt idx="7">
                  <c:v>105.43</c:v>
                </c:pt>
                <c:pt idx="8">
                  <c:v>104.83</c:v>
                </c:pt>
                <c:pt idx="9">
                  <c:v>103.94</c:v>
                </c:pt>
                <c:pt idx="10">
                  <c:v>103.98</c:v>
                </c:pt>
                <c:pt idx="11">
                  <c:v>104.11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75"/>
        <c:overlap val="40"/>
        <c:axId val="39747968"/>
        <c:axId val="39749504"/>
      </c:barChart>
      <c:catAx>
        <c:axId val="39747968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39749504"/>
        <c:crosses val="autoZero"/>
        <c:auto val="1"/>
        <c:lblAlgn val="ctr"/>
        <c:lblOffset val="100"/>
        <c:noMultiLvlLbl val="0"/>
      </c:catAx>
      <c:valAx>
        <c:axId val="39749504"/>
        <c:scaling>
          <c:orientation val="minMax"/>
          <c:max val="107"/>
          <c:min val="99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39747968"/>
        <c:crosses val="autoZero"/>
        <c:crossBetween val="between"/>
      </c:valAx>
      <c:spPr>
        <a:noFill/>
        <a:ln>
          <a:noFill/>
        </a:ln>
      </c:spPr>
    </c:plotArea>
    <c:legend>
      <c:legendPos val="r"/>
      <c:layout/>
      <c:overlay val="0"/>
      <c:txPr>
        <a:bodyPr/>
        <a:lstStyle/>
        <a:p>
          <a:pPr>
            <a:defRPr b="1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4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30"/>
      <c:rotY val="47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8188976377952802E-3"/>
          <c:y val="1.4880867164331733E-2"/>
          <c:w val="0.56524562554680668"/>
          <c:h val="0.8750001704332413"/>
        </c:manualLayout>
      </c:layout>
      <c:pie3DChart>
        <c:varyColors val="1"/>
        <c:ser>
          <c:idx val="0"/>
          <c:order val="0"/>
          <c:explosion val="17"/>
          <c:dPt>
            <c:idx val="0"/>
            <c:bubble3D val="0"/>
            <c:spPr>
              <a:blipFill>
                <a:blip xmlns:r="http://schemas.openxmlformats.org/officeDocument/2006/relationships" r:embed="rId2"/>
                <a:tile tx="0" ty="0" sx="100000" sy="100000" flip="none" algn="tl"/>
              </a:blipFill>
            </c:spPr>
          </c:dPt>
          <c:dPt>
            <c:idx val="1"/>
            <c:bubble3D val="0"/>
            <c:explosion val="8"/>
          </c:dPt>
          <c:dPt>
            <c:idx val="2"/>
            <c:bubble3D val="0"/>
          </c:dPt>
          <c:dPt>
            <c:idx val="3"/>
            <c:bubble3D val="0"/>
            <c:explosion val="8"/>
          </c:dPt>
          <c:dPt>
            <c:idx val="4"/>
            <c:bubble3D val="0"/>
          </c:dPt>
          <c:dPt>
            <c:idx val="5"/>
            <c:bubble3D val="0"/>
          </c:dPt>
          <c:dPt>
            <c:idx val="6"/>
            <c:bubble3D val="0"/>
          </c:dPt>
          <c:dLbls>
            <c:dLbl>
              <c:idx val="0"/>
              <c:layout>
                <c:manualLayout>
                  <c:x val="-0.12335290819203114"/>
                  <c:y val="5.93961419158269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9.5520507697318855E-4"/>
                  <c:y val="0.1307042563735477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9.5391732283464564E-2"/>
                  <c:y val="-3.76749497221938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9.861353325675332E-3"/>
                  <c:y val="-1.91902993065182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Лист1!$A$1:$A$7</c:f>
              <c:strCache>
                <c:ptCount val="7"/>
                <c:pt idx="0">
                  <c:v>Болезни системы кравообращения   48.6%</c:v>
                </c:pt>
                <c:pt idx="1">
                  <c:v>Новообразования 14,9%</c:v>
                </c:pt>
                <c:pt idx="2">
                  <c:v>Инфекционные и паразитарные  болезни  1.5%</c:v>
                </c:pt>
                <c:pt idx="3">
                  <c:v>Прочие  болезни 18.9%</c:v>
                </c:pt>
                <c:pt idx="4">
                  <c:v>Внешние причины смерти 7.3%</c:v>
                </c:pt>
                <c:pt idx="5">
                  <c:v>Болезни органов пищеварения 5.1%</c:v>
                </c:pt>
                <c:pt idx="6">
                  <c:v>Болезни органов дыхания 3.7%</c:v>
                </c:pt>
              </c:strCache>
            </c:strRef>
          </c:cat>
          <c:val>
            <c:numRef>
              <c:f>Лист1!$B$1:$B$7</c:f>
              <c:numCache>
                <c:formatCode>0.0%</c:formatCode>
                <c:ptCount val="7"/>
                <c:pt idx="0">
                  <c:v>0.48599999999999999</c:v>
                </c:pt>
                <c:pt idx="1">
                  <c:v>0.14910000000000001</c:v>
                </c:pt>
                <c:pt idx="2">
                  <c:v>1.4999999999999999E-2</c:v>
                </c:pt>
                <c:pt idx="3" formatCode="0.00%">
                  <c:v>0.189</c:v>
                </c:pt>
                <c:pt idx="4">
                  <c:v>7.2999999999999995E-2</c:v>
                </c:pt>
                <c:pt idx="5">
                  <c:v>5.0999999999999997E-2</c:v>
                </c:pt>
                <c:pt idx="6" formatCode="0.00%">
                  <c:v>3.6999999999999998E-2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56251531058617665"/>
          <c:y val="0"/>
          <c:w val="0.41526246719160109"/>
          <c:h val="1"/>
        </c:manualLayout>
      </c:layout>
      <c:overlay val="0"/>
      <c:txPr>
        <a:bodyPr/>
        <a:lstStyle/>
        <a:p>
          <a:pPr>
            <a:defRPr sz="1600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3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F5503A4-7E09-4D44-9464-2498F124340D}" type="doc">
      <dgm:prSet loTypeId="urn:microsoft.com/office/officeart/2005/8/layout/funnel1" loCatId="relationship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C5E79347-1724-4BA6-A649-9E841778C581}">
      <dgm:prSet phldrT="[Текст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pPr algn="ctr"/>
          <a:r>
            <a:rPr lang="ru-RU" sz="1200" b="1" dirty="0" smtClean="0"/>
            <a:t> </a:t>
          </a:r>
          <a:r>
            <a:rPr lang="ru-RU" sz="1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1014 запросов</a:t>
          </a:r>
          <a:endParaRPr lang="ru-RU" sz="12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AD3AE46-BA97-40F8-81BA-DED4977F5FB2}" type="parTrans" cxnId="{54E8215F-9018-41A8-B7AD-C7E66E68C98D}">
      <dgm:prSet/>
      <dgm:spPr/>
      <dgm:t>
        <a:bodyPr/>
        <a:lstStyle/>
        <a:p>
          <a:pPr algn="ctr"/>
          <a:endParaRPr lang="ru-RU"/>
        </a:p>
      </dgm:t>
    </dgm:pt>
    <dgm:pt modelId="{19DAB207-49CF-4333-B765-567A2B676393}" type="sibTrans" cxnId="{54E8215F-9018-41A8-B7AD-C7E66E68C98D}">
      <dgm:prSet/>
      <dgm:spPr/>
      <dgm:t>
        <a:bodyPr/>
        <a:lstStyle/>
        <a:p>
          <a:pPr algn="ctr"/>
          <a:endParaRPr lang="ru-RU"/>
        </a:p>
      </dgm:t>
    </dgm:pt>
    <dgm:pt modelId="{D1A5FB9B-4F8D-4F28-8A24-BC39719B85F1}">
      <dgm:prSet phldrT="[Текст]"/>
      <dgm:spPr/>
      <dgm:t>
        <a:bodyPr/>
        <a:lstStyle/>
        <a:p>
          <a:pPr algn="ctr"/>
          <a:r>
            <a:rPr lang="ru-RU" dirty="0" smtClean="0"/>
            <a:t> </a:t>
          </a:r>
          <a:endParaRPr lang="ru-RU" dirty="0"/>
        </a:p>
      </dgm:t>
    </dgm:pt>
    <dgm:pt modelId="{CF6065FF-E9D1-478B-95A0-D6C74AF5E29A}" type="parTrans" cxnId="{28D58839-5F50-44D4-98F8-9818471EBFE1}">
      <dgm:prSet/>
      <dgm:spPr/>
      <dgm:t>
        <a:bodyPr/>
        <a:lstStyle/>
        <a:p>
          <a:pPr algn="ctr"/>
          <a:endParaRPr lang="ru-RU"/>
        </a:p>
      </dgm:t>
    </dgm:pt>
    <dgm:pt modelId="{F6896BC6-3D97-4E6E-AD46-89DABB52284E}" type="sibTrans" cxnId="{28D58839-5F50-44D4-98F8-9818471EBFE1}">
      <dgm:prSet/>
      <dgm:spPr/>
      <dgm:t>
        <a:bodyPr/>
        <a:lstStyle/>
        <a:p>
          <a:pPr algn="ctr"/>
          <a:endParaRPr lang="ru-RU"/>
        </a:p>
      </dgm:t>
    </dgm:pt>
    <dgm:pt modelId="{D915B3B8-CB69-4EF6-B3AB-A61CFB46BB3A}">
      <dgm:prSet phldrT="[Текст]" custT="1"/>
      <dgm:spPr/>
      <dgm:t>
        <a:bodyPr/>
        <a:lstStyle/>
        <a:p>
          <a:pPr algn="ctr"/>
          <a:r>
            <a:rPr lang="ru-RU" sz="1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endParaRPr lang="ru-RU" sz="1000" b="1" dirty="0"/>
        </a:p>
      </dgm:t>
    </dgm:pt>
    <dgm:pt modelId="{6CA0CC9E-10BD-4BC5-81E1-CE112600C39C}" type="sibTrans" cxnId="{B92ACA28-248D-40BF-BDF7-F92DBC1F43BE}">
      <dgm:prSet/>
      <dgm:spPr/>
      <dgm:t>
        <a:bodyPr/>
        <a:lstStyle/>
        <a:p>
          <a:pPr algn="ctr"/>
          <a:endParaRPr lang="ru-RU"/>
        </a:p>
      </dgm:t>
    </dgm:pt>
    <dgm:pt modelId="{8E58BF5F-5425-478E-AD44-4E2AE166C214}" type="parTrans" cxnId="{B92ACA28-248D-40BF-BDF7-F92DBC1F43BE}">
      <dgm:prSet/>
      <dgm:spPr/>
      <dgm:t>
        <a:bodyPr/>
        <a:lstStyle/>
        <a:p>
          <a:pPr algn="ctr"/>
          <a:endParaRPr lang="ru-RU"/>
        </a:p>
      </dgm:t>
    </dgm:pt>
    <dgm:pt modelId="{18A86A25-5B3D-4C2A-AB9E-7763089F56E5}">
      <dgm:prSet phldrT="[Текст]" custT="1"/>
      <dgm:spPr/>
      <dgm:t>
        <a:bodyPr/>
        <a:lstStyle/>
        <a:p>
          <a:pPr algn="ctr"/>
          <a:r>
            <a:rPr lang="ru-RU" sz="1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95,6 млн. </a:t>
          </a:r>
          <a:r>
            <a:rPr lang="ru-RU" sz="1000" b="1" dirty="0" smtClean="0"/>
            <a:t>показателей</a:t>
          </a:r>
          <a:endParaRPr lang="ru-RU" sz="1000" b="1" dirty="0"/>
        </a:p>
      </dgm:t>
    </dgm:pt>
    <dgm:pt modelId="{DB0DBD67-9D7A-4A38-9813-C6AF78B1E8DE}" type="sibTrans" cxnId="{DA14827E-3C92-4228-8BED-CBDC93DFEA67}">
      <dgm:prSet/>
      <dgm:spPr/>
      <dgm:t>
        <a:bodyPr/>
        <a:lstStyle/>
        <a:p>
          <a:pPr algn="ctr"/>
          <a:endParaRPr lang="ru-RU"/>
        </a:p>
      </dgm:t>
    </dgm:pt>
    <dgm:pt modelId="{E6ED40AD-77B5-4931-95E3-2C4ECC020C04}" type="parTrans" cxnId="{DA14827E-3C92-4228-8BED-CBDC93DFEA67}">
      <dgm:prSet/>
      <dgm:spPr/>
      <dgm:t>
        <a:bodyPr/>
        <a:lstStyle/>
        <a:p>
          <a:pPr algn="ctr"/>
          <a:endParaRPr lang="ru-RU"/>
        </a:p>
      </dgm:t>
    </dgm:pt>
    <dgm:pt modelId="{81C2745E-30DF-405D-A707-EE6F2846FFE4}" type="pres">
      <dgm:prSet presAssocID="{BF5503A4-7E09-4D44-9464-2498F124340D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8CD6C52-3D84-448B-82BB-3B97362A7C15}" type="pres">
      <dgm:prSet presAssocID="{BF5503A4-7E09-4D44-9464-2498F124340D}" presName="ellipse" presStyleLbl="trBgShp" presStyleIdx="0" presStyleCnt="1"/>
      <dgm:spPr/>
      <dgm:t>
        <a:bodyPr/>
        <a:lstStyle/>
        <a:p>
          <a:endParaRPr lang="ru-RU"/>
        </a:p>
      </dgm:t>
    </dgm:pt>
    <dgm:pt modelId="{3DC4C383-F12E-44D9-9A28-27016AD9EE60}" type="pres">
      <dgm:prSet presAssocID="{BF5503A4-7E09-4D44-9464-2498F124340D}" presName="arrow1" presStyleLbl="fgShp" presStyleIdx="0" presStyleCnt="1" custScaleX="111194" custScaleY="88565" custLinFactNeighborX="21392" custLinFactNeighborY="-1552"/>
      <dgm:spPr/>
      <dgm:t>
        <a:bodyPr/>
        <a:lstStyle/>
        <a:p>
          <a:endParaRPr lang="ru-RU"/>
        </a:p>
      </dgm:t>
    </dgm:pt>
    <dgm:pt modelId="{E33F046D-97A9-4950-BF88-6D8BE698D255}" type="pres">
      <dgm:prSet presAssocID="{BF5503A4-7E09-4D44-9464-2498F124340D}" presName="rectangle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4B86905-E4AD-4C41-A200-C0966F52C8C8}" type="pres">
      <dgm:prSet presAssocID="{D915B3B8-CB69-4EF6-B3AB-A61CFB46BB3A}" presName="item1" presStyleLbl="node1" presStyleIdx="0" presStyleCnt="3" custScaleX="125316" custScaleY="125316" custLinFactNeighborX="-7385" custLinFactNeighborY="105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8C5DAE5-5225-40E9-B043-BF56D0789ADB}" type="pres">
      <dgm:prSet presAssocID="{18A86A25-5B3D-4C2A-AB9E-7763089F56E5}" presName="item2" presStyleLbl="node1" presStyleIdx="1" presStyleCnt="3" custScaleX="108924" custScaleY="108924" custLinFactNeighborX="-1520" custLinFactNeighborY="-2293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85E0F7E-0F7D-46DD-984D-0E3435703AD3}" type="pres">
      <dgm:prSet presAssocID="{D1A5FB9B-4F8D-4F28-8A24-BC39719B85F1}" presName="item3" presStyleLbl="node1" presStyleIdx="2" presStyleCnt="3" custScaleX="118352" custScaleY="112477" custLinFactNeighborX="19385" custLinFactNeighborY="-405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878C42-FED0-4BD9-B0E5-ACD333E781E6}" type="pres">
      <dgm:prSet presAssocID="{BF5503A4-7E09-4D44-9464-2498F124340D}" presName="funnel" presStyleLbl="trAlignAcc1" presStyleIdx="0" presStyleCnt="1" custScaleX="109658" custScaleY="98906" custLinFactNeighborX="1870" custLinFactNeighborY="-1166"/>
      <dgm:spPr/>
      <dgm:t>
        <a:bodyPr/>
        <a:lstStyle/>
        <a:p>
          <a:endParaRPr lang="ru-RU"/>
        </a:p>
      </dgm:t>
    </dgm:pt>
  </dgm:ptLst>
  <dgm:cxnLst>
    <dgm:cxn modelId="{B92ACA28-248D-40BF-BDF7-F92DBC1F43BE}" srcId="{BF5503A4-7E09-4D44-9464-2498F124340D}" destId="{D915B3B8-CB69-4EF6-B3AB-A61CFB46BB3A}" srcOrd="1" destOrd="0" parTransId="{8E58BF5F-5425-478E-AD44-4E2AE166C214}" sibTransId="{6CA0CC9E-10BD-4BC5-81E1-CE112600C39C}"/>
    <dgm:cxn modelId="{EC29F293-FF67-4B70-90AC-F996B1354DD7}" type="presOf" srcId="{18A86A25-5B3D-4C2A-AB9E-7763089F56E5}" destId="{54B86905-E4AD-4C41-A200-C0966F52C8C8}" srcOrd="0" destOrd="0" presId="urn:microsoft.com/office/officeart/2005/8/layout/funnel1"/>
    <dgm:cxn modelId="{9982FBB2-152D-4CE3-9BA6-D23DB56A5629}" type="presOf" srcId="{D915B3B8-CB69-4EF6-B3AB-A61CFB46BB3A}" destId="{38C5DAE5-5225-40E9-B043-BF56D0789ADB}" srcOrd="0" destOrd="0" presId="urn:microsoft.com/office/officeart/2005/8/layout/funnel1"/>
    <dgm:cxn modelId="{DA14827E-3C92-4228-8BED-CBDC93DFEA67}" srcId="{BF5503A4-7E09-4D44-9464-2498F124340D}" destId="{18A86A25-5B3D-4C2A-AB9E-7763089F56E5}" srcOrd="2" destOrd="0" parTransId="{E6ED40AD-77B5-4931-95E3-2C4ECC020C04}" sibTransId="{DB0DBD67-9D7A-4A38-9813-C6AF78B1E8DE}"/>
    <dgm:cxn modelId="{28D58839-5F50-44D4-98F8-9818471EBFE1}" srcId="{BF5503A4-7E09-4D44-9464-2498F124340D}" destId="{D1A5FB9B-4F8D-4F28-8A24-BC39719B85F1}" srcOrd="3" destOrd="0" parTransId="{CF6065FF-E9D1-478B-95A0-D6C74AF5E29A}" sibTransId="{F6896BC6-3D97-4E6E-AD46-89DABB52284E}"/>
    <dgm:cxn modelId="{54E8215F-9018-41A8-B7AD-C7E66E68C98D}" srcId="{BF5503A4-7E09-4D44-9464-2498F124340D}" destId="{C5E79347-1724-4BA6-A649-9E841778C581}" srcOrd="0" destOrd="0" parTransId="{BAD3AE46-BA97-40F8-81BA-DED4977F5FB2}" sibTransId="{19DAB207-49CF-4333-B765-567A2B676393}"/>
    <dgm:cxn modelId="{640455A6-5EFE-430B-A8D0-9DBCA189E117}" type="presOf" srcId="{C5E79347-1724-4BA6-A649-9E841778C581}" destId="{D85E0F7E-0F7D-46DD-984D-0E3435703AD3}" srcOrd="0" destOrd="0" presId="urn:microsoft.com/office/officeart/2005/8/layout/funnel1"/>
    <dgm:cxn modelId="{233E2E9F-135F-4E6E-BFA3-397DFA5CE35B}" type="presOf" srcId="{D1A5FB9B-4F8D-4F28-8A24-BC39719B85F1}" destId="{E33F046D-97A9-4950-BF88-6D8BE698D255}" srcOrd="0" destOrd="0" presId="urn:microsoft.com/office/officeart/2005/8/layout/funnel1"/>
    <dgm:cxn modelId="{E5DD78EE-D824-4327-AD18-A97D1DE1E233}" type="presOf" srcId="{BF5503A4-7E09-4D44-9464-2498F124340D}" destId="{81C2745E-30DF-405D-A707-EE6F2846FFE4}" srcOrd="0" destOrd="0" presId="urn:microsoft.com/office/officeart/2005/8/layout/funnel1"/>
    <dgm:cxn modelId="{19D8E2F5-C6E8-4C59-92FE-F38F853DA260}" type="presParOf" srcId="{81C2745E-30DF-405D-A707-EE6F2846FFE4}" destId="{B8CD6C52-3D84-448B-82BB-3B97362A7C15}" srcOrd="0" destOrd="0" presId="urn:microsoft.com/office/officeart/2005/8/layout/funnel1"/>
    <dgm:cxn modelId="{50A3A1ED-D227-4EC4-A85E-384F60C586F9}" type="presParOf" srcId="{81C2745E-30DF-405D-A707-EE6F2846FFE4}" destId="{3DC4C383-F12E-44D9-9A28-27016AD9EE60}" srcOrd="1" destOrd="0" presId="urn:microsoft.com/office/officeart/2005/8/layout/funnel1"/>
    <dgm:cxn modelId="{4CFC1BA4-F767-4B58-83A3-83A24C5A09B4}" type="presParOf" srcId="{81C2745E-30DF-405D-A707-EE6F2846FFE4}" destId="{E33F046D-97A9-4950-BF88-6D8BE698D255}" srcOrd="2" destOrd="0" presId="urn:microsoft.com/office/officeart/2005/8/layout/funnel1"/>
    <dgm:cxn modelId="{E15DEED1-E47D-40EE-A590-D2E788664AC2}" type="presParOf" srcId="{81C2745E-30DF-405D-A707-EE6F2846FFE4}" destId="{54B86905-E4AD-4C41-A200-C0966F52C8C8}" srcOrd="3" destOrd="0" presId="urn:microsoft.com/office/officeart/2005/8/layout/funnel1"/>
    <dgm:cxn modelId="{335E2D72-671B-4481-8733-34F5C5BDBF79}" type="presParOf" srcId="{81C2745E-30DF-405D-A707-EE6F2846FFE4}" destId="{38C5DAE5-5225-40E9-B043-BF56D0789ADB}" srcOrd="4" destOrd="0" presId="urn:microsoft.com/office/officeart/2005/8/layout/funnel1"/>
    <dgm:cxn modelId="{232C9DA5-8053-4A47-935A-CF95AA37C3BA}" type="presParOf" srcId="{81C2745E-30DF-405D-A707-EE6F2846FFE4}" destId="{D85E0F7E-0F7D-46DD-984D-0E3435703AD3}" srcOrd="5" destOrd="0" presId="urn:microsoft.com/office/officeart/2005/8/layout/funnel1"/>
    <dgm:cxn modelId="{361FEF4E-E8DF-4801-81B1-41B0A168502C}" type="presParOf" srcId="{81C2745E-30DF-405D-A707-EE6F2846FFE4}" destId="{44878C42-FED0-4BD9-B0E5-ACD333E781E6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E8712C7-6938-4863-9F9F-B5A2E187AA42}" type="doc">
      <dgm:prSet loTypeId="urn:microsoft.com/office/officeart/2005/8/layout/radial5" loCatId="cycle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73032A97-4D8B-4513-BCDC-4ABEF435BD00}">
      <dgm:prSet phldrT="[Текст]" custT="1"/>
      <dgm:spPr>
        <a:solidFill>
          <a:schemeClr val="accent6">
            <a:lumMod val="75000"/>
          </a:schemeClr>
        </a:solidFill>
      </dgm:spPr>
      <dgm:t>
        <a:bodyPr>
          <a:scene3d>
            <a:camera prst="orthographicFront"/>
            <a:lightRig rig="flat" dir="t">
              <a:rot lat="0" lon="0" rev="18900000"/>
            </a:lightRig>
          </a:scene3d>
          <a:sp3d extrusionH="31750" contourW="6350" prstMaterial="powder">
            <a:bevelT w="19050" h="19050" prst="angle"/>
            <a:contourClr>
              <a:schemeClr val="accent3">
                <a:tint val="100000"/>
                <a:shade val="100000"/>
                <a:satMod val="100000"/>
                <a:hueMod val="100000"/>
              </a:schemeClr>
            </a:contourClr>
          </a:sp3d>
        </a:bodyPr>
        <a:lstStyle/>
        <a:p>
          <a:r>
            <a:rPr lang="ru-RU" sz="1200" b="1" cap="none" spc="0" dirty="0" smtClean="0">
              <a:ln/>
              <a:effectLst/>
            </a:rPr>
            <a:t>Астраханьстат</a:t>
          </a:r>
          <a:endParaRPr lang="ru-RU" sz="1200" b="1" cap="none" spc="0" dirty="0">
            <a:ln/>
            <a:effectLst/>
          </a:endParaRPr>
        </a:p>
      </dgm:t>
    </dgm:pt>
    <dgm:pt modelId="{A05F20B1-F522-4348-91CA-DE5B4235F9D0}" type="parTrans" cxnId="{B6E3A8E8-17BB-4ED2-83E2-00913A710A1D}">
      <dgm:prSet/>
      <dgm:spPr/>
      <dgm:t>
        <a:bodyPr/>
        <a:lstStyle/>
        <a:p>
          <a:endParaRPr lang="ru-RU"/>
        </a:p>
      </dgm:t>
    </dgm:pt>
    <dgm:pt modelId="{05E4A6D1-D2C2-4D74-8FBD-A1C1146F1645}" type="sibTrans" cxnId="{B6E3A8E8-17BB-4ED2-83E2-00913A710A1D}">
      <dgm:prSet/>
      <dgm:spPr/>
      <dgm:t>
        <a:bodyPr/>
        <a:lstStyle/>
        <a:p>
          <a:endParaRPr lang="ru-RU"/>
        </a:p>
      </dgm:t>
    </dgm:pt>
    <dgm:pt modelId="{DA795744-4B41-4E6A-ACE6-97987A78BAF5}">
      <dgm:prSet phldrT="[Текст]" custT="1"/>
      <dgm:spPr/>
      <dgm:t>
        <a:bodyPr/>
        <a:lstStyle/>
        <a:p>
          <a:r>
            <a: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1598</a:t>
          </a:r>
          <a:br>
            <a: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ru-RU" sz="1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работ по заказам пользователей</a:t>
          </a:r>
          <a:endParaRPr lang="ru-RU" sz="12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99E9996-62F9-4B05-89F5-4FB5A6B3F954}" type="parTrans" cxnId="{372B828D-DFE7-4A67-BBF1-2C6D81586EEE}">
      <dgm:prSet/>
      <dgm:spPr/>
      <dgm:t>
        <a:bodyPr/>
        <a:lstStyle/>
        <a:p>
          <a:endParaRPr lang="ru-RU" dirty="0"/>
        </a:p>
      </dgm:t>
    </dgm:pt>
    <dgm:pt modelId="{637458CD-A06A-4563-B052-6B8985EE779A}" type="sibTrans" cxnId="{372B828D-DFE7-4A67-BBF1-2C6D81586EEE}">
      <dgm:prSet/>
      <dgm:spPr/>
      <dgm:t>
        <a:bodyPr/>
        <a:lstStyle/>
        <a:p>
          <a:endParaRPr lang="ru-RU"/>
        </a:p>
      </dgm:t>
    </dgm:pt>
    <dgm:pt modelId="{C02BAE9C-B81D-4A9E-8F72-E2345ED87C6C}">
      <dgm:prSet phldrT="[Текст]" custT="1"/>
      <dgm:spPr/>
      <dgm:t>
        <a:bodyPr/>
        <a:lstStyle/>
        <a:p>
          <a:r>
            <a:rPr lang="ru-RU" sz="2400" b="1" dirty="0" smtClean="0"/>
            <a:t>2021</a:t>
          </a:r>
          <a:br>
            <a:rPr lang="ru-RU" sz="2400" b="1" dirty="0" smtClean="0"/>
          </a:br>
          <a:r>
            <a:rPr lang="ru-RU" sz="1200" b="1" dirty="0" smtClean="0">
              <a:effectLst/>
            </a:rPr>
            <a:t>публикация в открытом доступе</a:t>
          </a:r>
          <a:endParaRPr lang="ru-RU" sz="1200" b="1" dirty="0">
            <a:effectLst/>
          </a:endParaRPr>
        </a:p>
      </dgm:t>
    </dgm:pt>
    <dgm:pt modelId="{DDA90C02-895E-466D-999A-D5625AB665B0}" type="parTrans" cxnId="{CEE033F6-8ECA-44C1-A5C7-7430E96F0AD7}">
      <dgm:prSet/>
      <dgm:spPr/>
      <dgm:t>
        <a:bodyPr/>
        <a:lstStyle/>
        <a:p>
          <a:endParaRPr lang="ru-RU" dirty="0"/>
        </a:p>
      </dgm:t>
    </dgm:pt>
    <dgm:pt modelId="{A4E743B3-EF92-4A02-A6B2-D7A43D102BC8}" type="sibTrans" cxnId="{CEE033F6-8ECA-44C1-A5C7-7430E96F0AD7}">
      <dgm:prSet/>
      <dgm:spPr/>
      <dgm:t>
        <a:bodyPr/>
        <a:lstStyle/>
        <a:p>
          <a:endParaRPr lang="ru-RU"/>
        </a:p>
      </dgm:t>
    </dgm:pt>
    <dgm:pt modelId="{6BADD787-8A13-4010-B5DC-E60F297FAD5D}">
      <dgm:prSet phldrT="[Текст]" custT="1"/>
      <dgm:spPr/>
      <dgm:t>
        <a:bodyPr/>
        <a:lstStyle/>
        <a:p>
          <a:r>
            <a:rPr lang="ru-RU" sz="2400" b="1" dirty="0" smtClean="0"/>
            <a:t>2555</a:t>
          </a:r>
        </a:p>
        <a:p>
          <a:endParaRPr lang="ru-RU" sz="2400" b="1" dirty="0" smtClean="0"/>
        </a:p>
        <a:p>
          <a:r>
            <a:rPr lang="ru-RU" sz="800" dirty="0" smtClean="0"/>
            <a:t> </a:t>
          </a:r>
          <a:endParaRPr lang="ru-RU" sz="1200" b="1" dirty="0"/>
        </a:p>
      </dgm:t>
    </dgm:pt>
    <dgm:pt modelId="{B0E97143-2B9B-4200-8CC2-8F08B2EEC5AE}" type="parTrans" cxnId="{2BD5131F-692D-446C-BC0D-061E1A6D978E}">
      <dgm:prSet/>
      <dgm:spPr/>
      <dgm:t>
        <a:bodyPr/>
        <a:lstStyle/>
        <a:p>
          <a:endParaRPr lang="ru-RU" dirty="0"/>
        </a:p>
      </dgm:t>
    </dgm:pt>
    <dgm:pt modelId="{F8E10A42-3C1D-4610-9B6C-660E9469500F}" type="sibTrans" cxnId="{2BD5131F-692D-446C-BC0D-061E1A6D978E}">
      <dgm:prSet/>
      <dgm:spPr/>
      <dgm:t>
        <a:bodyPr/>
        <a:lstStyle/>
        <a:p>
          <a:endParaRPr lang="ru-RU"/>
        </a:p>
      </dgm:t>
    </dgm:pt>
    <dgm:pt modelId="{C0856292-9880-4C13-97E0-29E82CCB66E2}">
      <dgm:prSet phldrT="[Текст]"/>
      <dgm:spPr>
        <a:noFill/>
      </dgm:spPr>
      <dgm:t>
        <a:bodyPr/>
        <a:lstStyle/>
        <a:p>
          <a:r>
            <a:rPr lang="ru-RU" dirty="0" smtClean="0">
              <a:noFill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отчеты</a:t>
          </a:r>
          <a:endParaRPr lang="ru-RU" dirty="0">
            <a:noFill/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0BC811D-D50C-4166-9769-A96B542F613F}" type="sibTrans" cxnId="{A767E2C7-5E2E-411B-BDF7-D1BF1BE63C80}">
      <dgm:prSet/>
      <dgm:spPr/>
      <dgm:t>
        <a:bodyPr/>
        <a:lstStyle/>
        <a:p>
          <a:endParaRPr lang="ru-RU"/>
        </a:p>
      </dgm:t>
    </dgm:pt>
    <dgm:pt modelId="{D0C14A3B-3D86-447B-84DF-95A2889671B0}" type="parTrans" cxnId="{A767E2C7-5E2E-411B-BDF7-D1BF1BE63C80}">
      <dgm:prSet/>
      <dgm:spPr/>
      <dgm:t>
        <a:bodyPr/>
        <a:lstStyle/>
        <a:p>
          <a:endParaRPr lang="ru-RU" dirty="0"/>
        </a:p>
      </dgm:t>
    </dgm:pt>
    <dgm:pt modelId="{557BD42E-DD39-4BC5-B4A0-4D4E2DF17770}" type="pres">
      <dgm:prSet presAssocID="{CE8712C7-6938-4863-9F9F-B5A2E187AA42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2190753-5A08-42E1-8FFF-3A2543B1FBC9}" type="pres">
      <dgm:prSet presAssocID="{73032A97-4D8B-4513-BCDC-4ABEF435BD00}" presName="centerShape" presStyleLbl="node0" presStyleIdx="0" presStyleCnt="1" custScaleX="151851" custScaleY="132295" custLinFactNeighborX="1684" custLinFactNeighborY="1419"/>
      <dgm:spPr/>
      <dgm:t>
        <a:bodyPr/>
        <a:lstStyle/>
        <a:p>
          <a:endParaRPr lang="ru-RU"/>
        </a:p>
      </dgm:t>
    </dgm:pt>
    <dgm:pt modelId="{8F055F8A-D682-4452-9A06-117486527BA5}" type="pres">
      <dgm:prSet presAssocID="{D0C14A3B-3D86-447B-84DF-95A2889671B0}" presName="parTrans" presStyleLbl="sibTrans2D1" presStyleIdx="0" presStyleCnt="4" custAng="112548" custFlipVert="1" custScaleX="102433" custScaleY="108994" custLinFactNeighborX="9891" custLinFactNeighborY="23664"/>
      <dgm:spPr/>
      <dgm:t>
        <a:bodyPr/>
        <a:lstStyle/>
        <a:p>
          <a:endParaRPr lang="ru-RU"/>
        </a:p>
      </dgm:t>
    </dgm:pt>
    <dgm:pt modelId="{FFFF5814-101D-4DB3-9220-E36B640B4DA9}" type="pres">
      <dgm:prSet presAssocID="{D0C14A3B-3D86-447B-84DF-95A2889671B0}" presName="connectorText" presStyleLbl="sibTrans2D1" presStyleIdx="0" presStyleCnt="4"/>
      <dgm:spPr/>
      <dgm:t>
        <a:bodyPr/>
        <a:lstStyle/>
        <a:p>
          <a:endParaRPr lang="ru-RU"/>
        </a:p>
      </dgm:t>
    </dgm:pt>
    <dgm:pt modelId="{A8B5DE55-A021-4E8F-B6B2-006422AA63C8}" type="pres">
      <dgm:prSet presAssocID="{C0856292-9880-4C13-97E0-29E82CCB66E2}" presName="node" presStyleLbl="node1" presStyleIdx="0" presStyleCnt="4" custScaleY="7340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A66B9F8-26C0-45BD-A2A4-E73E67B9CA30}" type="pres">
      <dgm:prSet presAssocID="{699E9996-62F9-4B05-89F5-4FB5A6B3F954}" presName="parTrans" presStyleLbl="sibTrans2D1" presStyleIdx="1" presStyleCnt="4"/>
      <dgm:spPr/>
      <dgm:t>
        <a:bodyPr/>
        <a:lstStyle/>
        <a:p>
          <a:endParaRPr lang="ru-RU"/>
        </a:p>
      </dgm:t>
    </dgm:pt>
    <dgm:pt modelId="{A33E0149-D29A-4F0A-89BF-D8B84B3E855A}" type="pres">
      <dgm:prSet presAssocID="{699E9996-62F9-4B05-89F5-4FB5A6B3F954}" presName="connectorText" presStyleLbl="sibTrans2D1" presStyleIdx="1" presStyleCnt="4"/>
      <dgm:spPr/>
      <dgm:t>
        <a:bodyPr/>
        <a:lstStyle/>
        <a:p>
          <a:endParaRPr lang="ru-RU"/>
        </a:p>
      </dgm:t>
    </dgm:pt>
    <dgm:pt modelId="{2E341579-0BAD-4402-A2D1-943EE0AECC60}" type="pres">
      <dgm:prSet presAssocID="{DA795744-4B41-4E6A-ACE6-97987A78BAF5}" presName="node" presStyleLbl="node1" presStyleIdx="1" presStyleCnt="4" custScaleX="132824" custScaleY="122205" custRadScaleRad="120540" custRadScaleInc="-19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5B518DA-B596-47E7-BECD-52471B618DCF}" type="pres">
      <dgm:prSet presAssocID="{DDA90C02-895E-466D-999A-D5625AB665B0}" presName="parTrans" presStyleLbl="sibTrans2D1" presStyleIdx="2" presStyleCnt="4"/>
      <dgm:spPr/>
      <dgm:t>
        <a:bodyPr/>
        <a:lstStyle/>
        <a:p>
          <a:endParaRPr lang="ru-RU"/>
        </a:p>
      </dgm:t>
    </dgm:pt>
    <dgm:pt modelId="{DA503860-D9FD-418E-9ACF-92622C1D7B93}" type="pres">
      <dgm:prSet presAssocID="{DDA90C02-895E-466D-999A-D5625AB665B0}" presName="connectorText" presStyleLbl="sibTrans2D1" presStyleIdx="2" presStyleCnt="4"/>
      <dgm:spPr/>
      <dgm:t>
        <a:bodyPr/>
        <a:lstStyle/>
        <a:p>
          <a:endParaRPr lang="ru-RU"/>
        </a:p>
      </dgm:t>
    </dgm:pt>
    <dgm:pt modelId="{B73D4BA2-F3A7-45C5-9FF5-44E51A763B03}" type="pres">
      <dgm:prSet presAssocID="{C02BAE9C-B81D-4A9E-8F72-E2345ED87C6C}" presName="node" presStyleLbl="node1" presStyleIdx="2" presStyleCnt="4" custScaleX="106532" custScaleY="89118" custRadScaleRad="98134" custRadScaleInc="-247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5D9488-8499-45FD-B8A1-2D0B5FCBEDEC}" type="pres">
      <dgm:prSet presAssocID="{B0E97143-2B9B-4200-8CC2-8F08B2EEC5AE}" presName="parTrans" presStyleLbl="sibTrans2D1" presStyleIdx="3" presStyleCnt="4"/>
      <dgm:spPr/>
      <dgm:t>
        <a:bodyPr/>
        <a:lstStyle/>
        <a:p>
          <a:endParaRPr lang="ru-RU"/>
        </a:p>
      </dgm:t>
    </dgm:pt>
    <dgm:pt modelId="{5749575A-043B-4ABF-8824-FEF20AD0E8DA}" type="pres">
      <dgm:prSet presAssocID="{B0E97143-2B9B-4200-8CC2-8F08B2EEC5AE}" presName="connectorText" presStyleLbl="sibTrans2D1" presStyleIdx="3" presStyleCnt="4"/>
      <dgm:spPr/>
      <dgm:t>
        <a:bodyPr/>
        <a:lstStyle/>
        <a:p>
          <a:endParaRPr lang="ru-RU"/>
        </a:p>
      </dgm:t>
    </dgm:pt>
    <dgm:pt modelId="{E99532D7-B0D3-41F9-A084-F7E4B74D4F02}" type="pres">
      <dgm:prSet presAssocID="{6BADD787-8A13-4010-B5DC-E60F297FAD5D}" presName="node" presStyleLbl="node1" presStyleIdx="3" presStyleCnt="4" custScaleX="129451" custScaleY="119140" custRadScaleRad="115082" custRadScaleInc="-367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74EC758-DD1B-4B08-96FA-3322759CF09C}" type="presOf" srcId="{699E9996-62F9-4B05-89F5-4FB5A6B3F954}" destId="{A33E0149-D29A-4F0A-89BF-D8B84B3E855A}" srcOrd="1" destOrd="0" presId="urn:microsoft.com/office/officeart/2005/8/layout/radial5"/>
    <dgm:cxn modelId="{372B828D-DFE7-4A67-BBF1-2C6D81586EEE}" srcId="{73032A97-4D8B-4513-BCDC-4ABEF435BD00}" destId="{DA795744-4B41-4E6A-ACE6-97987A78BAF5}" srcOrd="1" destOrd="0" parTransId="{699E9996-62F9-4B05-89F5-4FB5A6B3F954}" sibTransId="{637458CD-A06A-4563-B052-6B8985EE779A}"/>
    <dgm:cxn modelId="{7C687F67-9DFA-4C4D-8117-DFB5EC7513E6}" type="presOf" srcId="{699E9996-62F9-4B05-89F5-4FB5A6B3F954}" destId="{CA66B9F8-26C0-45BD-A2A4-E73E67B9CA30}" srcOrd="0" destOrd="0" presId="urn:microsoft.com/office/officeart/2005/8/layout/radial5"/>
    <dgm:cxn modelId="{7069B64F-376A-4356-8381-8461AFD58354}" type="presOf" srcId="{D0C14A3B-3D86-447B-84DF-95A2889671B0}" destId="{FFFF5814-101D-4DB3-9220-E36B640B4DA9}" srcOrd="1" destOrd="0" presId="urn:microsoft.com/office/officeart/2005/8/layout/radial5"/>
    <dgm:cxn modelId="{2970C5F6-0DDF-4E30-A6AC-A1043F103D72}" type="presOf" srcId="{73032A97-4D8B-4513-BCDC-4ABEF435BD00}" destId="{E2190753-5A08-42E1-8FFF-3A2543B1FBC9}" srcOrd="0" destOrd="0" presId="urn:microsoft.com/office/officeart/2005/8/layout/radial5"/>
    <dgm:cxn modelId="{774B7D3B-3A53-4C32-8C10-96B0DF31D12A}" type="presOf" srcId="{D0C14A3B-3D86-447B-84DF-95A2889671B0}" destId="{8F055F8A-D682-4452-9A06-117486527BA5}" srcOrd="0" destOrd="0" presId="urn:microsoft.com/office/officeart/2005/8/layout/radial5"/>
    <dgm:cxn modelId="{8326ABE2-6DA8-429F-A385-5AD250E785D5}" type="presOf" srcId="{DDA90C02-895E-466D-999A-D5625AB665B0}" destId="{05B518DA-B596-47E7-BECD-52471B618DCF}" srcOrd="0" destOrd="0" presId="urn:microsoft.com/office/officeart/2005/8/layout/radial5"/>
    <dgm:cxn modelId="{4DE70B51-B142-4CC4-B69F-8AD348C39692}" type="presOf" srcId="{DA795744-4B41-4E6A-ACE6-97987A78BAF5}" destId="{2E341579-0BAD-4402-A2D1-943EE0AECC60}" srcOrd="0" destOrd="0" presId="urn:microsoft.com/office/officeart/2005/8/layout/radial5"/>
    <dgm:cxn modelId="{23403314-A346-438D-9809-5D03FC41E016}" type="presOf" srcId="{C02BAE9C-B81D-4A9E-8F72-E2345ED87C6C}" destId="{B73D4BA2-F3A7-45C5-9FF5-44E51A763B03}" srcOrd="0" destOrd="0" presId="urn:microsoft.com/office/officeart/2005/8/layout/radial5"/>
    <dgm:cxn modelId="{12821625-5670-4327-9AC9-881AED7AA0BB}" type="presOf" srcId="{C0856292-9880-4C13-97E0-29E82CCB66E2}" destId="{A8B5DE55-A021-4E8F-B6B2-006422AA63C8}" srcOrd="0" destOrd="0" presId="urn:microsoft.com/office/officeart/2005/8/layout/radial5"/>
    <dgm:cxn modelId="{A767E2C7-5E2E-411B-BDF7-D1BF1BE63C80}" srcId="{73032A97-4D8B-4513-BCDC-4ABEF435BD00}" destId="{C0856292-9880-4C13-97E0-29E82CCB66E2}" srcOrd="0" destOrd="0" parTransId="{D0C14A3B-3D86-447B-84DF-95A2889671B0}" sibTransId="{40BC811D-D50C-4166-9769-A96B542F613F}"/>
    <dgm:cxn modelId="{2BD5131F-692D-446C-BC0D-061E1A6D978E}" srcId="{73032A97-4D8B-4513-BCDC-4ABEF435BD00}" destId="{6BADD787-8A13-4010-B5DC-E60F297FAD5D}" srcOrd="3" destOrd="0" parTransId="{B0E97143-2B9B-4200-8CC2-8F08B2EEC5AE}" sibTransId="{F8E10A42-3C1D-4610-9B6C-660E9469500F}"/>
    <dgm:cxn modelId="{7BE9E644-C3EA-475E-BDFD-40F2DFE4F3A7}" type="presOf" srcId="{DDA90C02-895E-466D-999A-D5625AB665B0}" destId="{DA503860-D9FD-418E-9ACF-92622C1D7B93}" srcOrd="1" destOrd="0" presId="urn:microsoft.com/office/officeart/2005/8/layout/radial5"/>
    <dgm:cxn modelId="{C6E20EDD-6FB4-409A-851C-BBF403603208}" type="presOf" srcId="{B0E97143-2B9B-4200-8CC2-8F08B2EEC5AE}" destId="{5749575A-043B-4ABF-8824-FEF20AD0E8DA}" srcOrd="1" destOrd="0" presId="urn:microsoft.com/office/officeart/2005/8/layout/radial5"/>
    <dgm:cxn modelId="{202919AE-B4F4-4D19-8876-E2CA8AC34FBA}" type="presOf" srcId="{CE8712C7-6938-4863-9F9F-B5A2E187AA42}" destId="{557BD42E-DD39-4BC5-B4A0-4D4E2DF17770}" srcOrd="0" destOrd="0" presId="urn:microsoft.com/office/officeart/2005/8/layout/radial5"/>
    <dgm:cxn modelId="{2034A91F-CA22-46A5-A382-18CC6C53E033}" type="presOf" srcId="{6BADD787-8A13-4010-B5DC-E60F297FAD5D}" destId="{E99532D7-B0D3-41F9-A084-F7E4B74D4F02}" srcOrd="0" destOrd="0" presId="urn:microsoft.com/office/officeart/2005/8/layout/radial5"/>
    <dgm:cxn modelId="{B6E3A8E8-17BB-4ED2-83E2-00913A710A1D}" srcId="{CE8712C7-6938-4863-9F9F-B5A2E187AA42}" destId="{73032A97-4D8B-4513-BCDC-4ABEF435BD00}" srcOrd="0" destOrd="0" parTransId="{A05F20B1-F522-4348-91CA-DE5B4235F9D0}" sibTransId="{05E4A6D1-D2C2-4D74-8FBD-A1C1146F1645}"/>
    <dgm:cxn modelId="{CEE033F6-8ECA-44C1-A5C7-7430E96F0AD7}" srcId="{73032A97-4D8B-4513-BCDC-4ABEF435BD00}" destId="{C02BAE9C-B81D-4A9E-8F72-E2345ED87C6C}" srcOrd="2" destOrd="0" parTransId="{DDA90C02-895E-466D-999A-D5625AB665B0}" sibTransId="{A4E743B3-EF92-4A02-A6B2-D7A43D102BC8}"/>
    <dgm:cxn modelId="{1523FEBD-57F9-42AE-B4B3-0AA893FF37B1}" type="presOf" srcId="{B0E97143-2B9B-4200-8CC2-8F08B2EEC5AE}" destId="{EF5D9488-8499-45FD-B8A1-2D0B5FCBEDEC}" srcOrd="0" destOrd="0" presId="urn:microsoft.com/office/officeart/2005/8/layout/radial5"/>
    <dgm:cxn modelId="{28DC4A59-5354-4353-9B9D-7E79A51A3A07}" type="presParOf" srcId="{557BD42E-DD39-4BC5-B4A0-4D4E2DF17770}" destId="{E2190753-5A08-42E1-8FFF-3A2543B1FBC9}" srcOrd="0" destOrd="0" presId="urn:microsoft.com/office/officeart/2005/8/layout/radial5"/>
    <dgm:cxn modelId="{0BB28549-414A-4564-A68B-3110D85DF006}" type="presParOf" srcId="{557BD42E-DD39-4BC5-B4A0-4D4E2DF17770}" destId="{8F055F8A-D682-4452-9A06-117486527BA5}" srcOrd="1" destOrd="0" presId="urn:microsoft.com/office/officeart/2005/8/layout/radial5"/>
    <dgm:cxn modelId="{BD9472D1-748E-4B30-9243-1EFA17ECA981}" type="presParOf" srcId="{8F055F8A-D682-4452-9A06-117486527BA5}" destId="{FFFF5814-101D-4DB3-9220-E36B640B4DA9}" srcOrd="0" destOrd="0" presId="urn:microsoft.com/office/officeart/2005/8/layout/radial5"/>
    <dgm:cxn modelId="{7342BB5F-0241-4408-A1CD-DF12C8D79E0C}" type="presParOf" srcId="{557BD42E-DD39-4BC5-B4A0-4D4E2DF17770}" destId="{A8B5DE55-A021-4E8F-B6B2-006422AA63C8}" srcOrd="2" destOrd="0" presId="urn:microsoft.com/office/officeart/2005/8/layout/radial5"/>
    <dgm:cxn modelId="{63A33BE1-884E-43B3-8B68-25D1D87706F0}" type="presParOf" srcId="{557BD42E-DD39-4BC5-B4A0-4D4E2DF17770}" destId="{CA66B9F8-26C0-45BD-A2A4-E73E67B9CA30}" srcOrd="3" destOrd="0" presId="urn:microsoft.com/office/officeart/2005/8/layout/radial5"/>
    <dgm:cxn modelId="{150F5283-F8D4-4278-9EAB-8FB5A3C3E996}" type="presParOf" srcId="{CA66B9F8-26C0-45BD-A2A4-E73E67B9CA30}" destId="{A33E0149-D29A-4F0A-89BF-D8B84B3E855A}" srcOrd="0" destOrd="0" presId="urn:microsoft.com/office/officeart/2005/8/layout/radial5"/>
    <dgm:cxn modelId="{463D8815-B137-44EF-B085-6E4B20DF9C20}" type="presParOf" srcId="{557BD42E-DD39-4BC5-B4A0-4D4E2DF17770}" destId="{2E341579-0BAD-4402-A2D1-943EE0AECC60}" srcOrd="4" destOrd="0" presId="urn:microsoft.com/office/officeart/2005/8/layout/radial5"/>
    <dgm:cxn modelId="{BB82667B-474A-4945-98C8-A6D8A8922168}" type="presParOf" srcId="{557BD42E-DD39-4BC5-B4A0-4D4E2DF17770}" destId="{05B518DA-B596-47E7-BECD-52471B618DCF}" srcOrd="5" destOrd="0" presId="urn:microsoft.com/office/officeart/2005/8/layout/radial5"/>
    <dgm:cxn modelId="{6470F777-4098-47FD-981B-76FE197FC5B8}" type="presParOf" srcId="{05B518DA-B596-47E7-BECD-52471B618DCF}" destId="{DA503860-D9FD-418E-9ACF-92622C1D7B93}" srcOrd="0" destOrd="0" presId="urn:microsoft.com/office/officeart/2005/8/layout/radial5"/>
    <dgm:cxn modelId="{3D448E20-C392-4F0D-9505-21E67A31FEAD}" type="presParOf" srcId="{557BD42E-DD39-4BC5-B4A0-4D4E2DF17770}" destId="{B73D4BA2-F3A7-45C5-9FF5-44E51A763B03}" srcOrd="6" destOrd="0" presId="urn:microsoft.com/office/officeart/2005/8/layout/radial5"/>
    <dgm:cxn modelId="{4077BB96-D5F7-48CB-8068-7665FBDD7625}" type="presParOf" srcId="{557BD42E-DD39-4BC5-B4A0-4D4E2DF17770}" destId="{EF5D9488-8499-45FD-B8A1-2D0B5FCBEDEC}" srcOrd="7" destOrd="0" presId="urn:microsoft.com/office/officeart/2005/8/layout/radial5"/>
    <dgm:cxn modelId="{5D8EE467-EBA4-4DF1-8E01-E08F27BA28C7}" type="presParOf" srcId="{EF5D9488-8499-45FD-B8A1-2D0B5FCBEDEC}" destId="{5749575A-043B-4ABF-8824-FEF20AD0E8DA}" srcOrd="0" destOrd="0" presId="urn:microsoft.com/office/officeart/2005/8/layout/radial5"/>
    <dgm:cxn modelId="{822F7F18-3B7D-4315-B9E9-6E9BC3AD1E5C}" type="presParOf" srcId="{557BD42E-DD39-4BC5-B4A0-4D4E2DF17770}" destId="{E99532D7-B0D3-41F9-A084-F7E4B74D4F02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B8E3BCC-5261-47A5-998C-E5850556A48B}" type="doc">
      <dgm:prSet loTypeId="urn:microsoft.com/office/officeart/2005/8/layout/equation2" loCatId="relationship" qsTypeId="urn:microsoft.com/office/officeart/2005/8/quickstyle/simple5" qsCatId="simple" csTypeId="urn:microsoft.com/office/officeart/2005/8/colors/colorful2" csCatId="colorful" phldr="1"/>
      <dgm:spPr/>
    </dgm:pt>
    <dgm:pt modelId="{1D4F32C9-F982-4808-B06F-F3DB14AA9985}">
      <dgm:prSet phldrT="[Текст]"/>
      <dgm:spPr>
        <a:solidFill>
          <a:srgbClr val="7030A0"/>
        </a:solidFill>
      </dgm:spPr>
      <dgm:t>
        <a:bodyPr/>
        <a:lstStyle/>
        <a:p>
          <a:r>
            <a:rPr lang="ru-RU" dirty="0" smtClean="0"/>
            <a:t>90%</a:t>
          </a:r>
          <a:endParaRPr lang="ru-RU" dirty="0"/>
        </a:p>
      </dgm:t>
    </dgm:pt>
    <dgm:pt modelId="{2B053E49-1D1D-4E1B-BAED-F4BD7464EAD4}" type="sibTrans" cxnId="{81D22CA3-CDBB-431E-9144-113353584BB0}">
      <dgm:prSet/>
      <dgm:spPr/>
      <dgm:t>
        <a:bodyPr/>
        <a:lstStyle/>
        <a:p>
          <a:endParaRPr lang="ru-RU" dirty="0"/>
        </a:p>
      </dgm:t>
    </dgm:pt>
    <dgm:pt modelId="{579A7B58-3AA5-49C4-8802-311F89619891}" type="parTrans" cxnId="{81D22CA3-CDBB-431E-9144-113353584BB0}">
      <dgm:prSet/>
      <dgm:spPr/>
      <dgm:t>
        <a:bodyPr/>
        <a:lstStyle/>
        <a:p>
          <a:endParaRPr lang="ru-RU"/>
        </a:p>
      </dgm:t>
    </dgm:pt>
    <dgm:pt modelId="{0F364EF9-1051-4D92-ABEC-9DD62DEB6362}">
      <dgm:prSet phldrT="[Текст]"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ru-RU" dirty="0" smtClean="0"/>
            <a:t>10% </a:t>
          </a:r>
          <a:endParaRPr lang="ru-RU" dirty="0"/>
        </a:p>
      </dgm:t>
    </dgm:pt>
    <dgm:pt modelId="{C00814CB-9A3C-46F9-BF8B-84AB816B6FEE}" type="sibTrans" cxnId="{4DD57C43-0059-43EA-B757-0595CA32782F}">
      <dgm:prSet custT="1"/>
      <dgm:spPr/>
      <dgm:t>
        <a:bodyPr/>
        <a:lstStyle/>
        <a:p>
          <a:endParaRPr lang="ru-RU" sz="1100" dirty="0"/>
        </a:p>
      </dgm:t>
    </dgm:pt>
    <dgm:pt modelId="{5BDF53EA-4F87-40D6-9A83-9FCCF9B25347}" type="parTrans" cxnId="{4DD57C43-0059-43EA-B757-0595CA32782F}">
      <dgm:prSet/>
      <dgm:spPr/>
      <dgm:t>
        <a:bodyPr/>
        <a:lstStyle/>
        <a:p>
          <a:endParaRPr lang="ru-RU"/>
        </a:p>
      </dgm:t>
    </dgm:pt>
    <dgm:pt modelId="{9ED27EAD-8172-487B-B3B8-45C453C79186}">
      <dgm:prSet phldrT="[Текст]" custT="1"/>
      <dgm:spPr>
        <a:noFill/>
      </dgm:spPr>
      <dgm:t>
        <a:bodyPr/>
        <a:lstStyle/>
        <a:p>
          <a:pPr algn="ctr">
            <a:lnSpc>
              <a:spcPct val="150000"/>
            </a:lnSpc>
          </a:pPr>
          <a:endParaRPr lang="ru-RU" sz="1200" b="1" i="1" dirty="0"/>
        </a:p>
      </dgm:t>
    </dgm:pt>
    <dgm:pt modelId="{07A1BE91-2135-4F3E-B867-650C7AB583B2}" type="sibTrans" cxnId="{481CDBB1-402E-4846-B628-5DF6A03C1908}">
      <dgm:prSet/>
      <dgm:spPr/>
      <dgm:t>
        <a:bodyPr/>
        <a:lstStyle/>
        <a:p>
          <a:endParaRPr lang="ru-RU"/>
        </a:p>
      </dgm:t>
    </dgm:pt>
    <dgm:pt modelId="{844EB4CD-8C3B-4699-B25D-D28196D66E57}" type="parTrans" cxnId="{481CDBB1-402E-4846-B628-5DF6A03C1908}">
      <dgm:prSet/>
      <dgm:spPr/>
      <dgm:t>
        <a:bodyPr/>
        <a:lstStyle/>
        <a:p>
          <a:endParaRPr lang="ru-RU"/>
        </a:p>
      </dgm:t>
    </dgm:pt>
    <dgm:pt modelId="{D331F71D-B755-4E76-B02C-FA134DB02098}" type="pres">
      <dgm:prSet presAssocID="{FB8E3BCC-5261-47A5-998C-E5850556A48B}" presName="Name0" presStyleCnt="0">
        <dgm:presLayoutVars>
          <dgm:dir/>
          <dgm:resizeHandles val="exact"/>
        </dgm:presLayoutVars>
      </dgm:prSet>
      <dgm:spPr/>
    </dgm:pt>
    <dgm:pt modelId="{636C1B53-2320-4142-B5E7-EE73F13DFA0D}" type="pres">
      <dgm:prSet presAssocID="{FB8E3BCC-5261-47A5-998C-E5850556A48B}" presName="vNodes" presStyleCnt="0"/>
      <dgm:spPr/>
    </dgm:pt>
    <dgm:pt modelId="{E0C1F225-30EC-44D8-A59D-8D6CE5B8AFAC}" type="pres">
      <dgm:prSet presAssocID="{1D4F32C9-F982-4808-B06F-F3DB14AA9985}" presName="node" presStyleLbl="node1" presStyleIdx="0" presStyleCnt="3" custScaleX="109816" custLinFactY="69991" custLinFactNeighborX="-105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337D14-D8F6-49A9-8681-B50B9120B0C7}" type="pres">
      <dgm:prSet presAssocID="{2B053E49-1D1D-4E1B-BAED-F4BD7464EAD4}" presName="spacerT" presStyleCnt="0"/>
      <dgm:spPr/>
    </dgm:pt>
    <dgm:pt modelId="{623AD6C3-466E-460C-9CA9-871C6C2DA02C}" type="pres">
      <dgm:prSet presAssocID="{2B053E49-1D1D-4E1B-BAED-F4BD7464EAD4}" presName="sibTrans" presStyleLbl="sibTrans2D1" presStyleIdx="0" presStyleCnt="2" custLinFactY="110463" custLinFactNeighborX="168" custLinFactNeighborY="200000"/>
      <dgm:spPr/>
      <dgm:t>
        <a:bodyPr/>
        <a:lstStyle/>
        <a:p>
          <a:endParaRPr lang="ru-RU"/>
        </a:p>
      </dgm:t>
    </dgm:pt>
    <dgm:pt modelId="{1B34B34A-6B2A-425C-B7E3-92E377F4A075}" type="pres">
      <dgm:prSet presAssocID="{2B053E49-1D1D-4E1B-BAED-F4BD7464EAD4}" presName="spacerB" presStyleCnt="0"/>
      <dgm:spPr/>
    </dgm:pt>
    <dgm:pt modelId="{2640B8F8-4CF3-4D14-8E4A-61BFC1DA3F6C}" type="pres">
      <dgm:prSet presAssocID="{0F364EF9-1051-4D92-ABEC-9DD62DEB6362}" presName="node" presStyleLbl="node1" presStyleIdx="1" presStyleCnt="3" custScaleX="107784" custLinFactY="73377" custLinFactNeighborX="-1121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59F4CBB-F697-4C7C-AFCF-1810D9117D89}" type="pres">
      <dgm:prSet presAssocID="{FB8E3BCC-5261-47A5-998C-E5850556A48B}" presName="sibTransLast" presStyleLbl="sibTrans2D1" presStyleIdx="1" presStyleCnt="2" custAng="1911265" custScaleX="192061" custScaleY="179561" custLinFactY="51318" custLinFactNeighborX="-35792" custLinFactNeighborY="100000"/>
      <dgm:spPr/>
      <dgm:t>
        <a:bodyPr/>
        <a:lstStyle/>
        <a:p>
          <a:endParaRPr lang="ru-RU"/>
        </a:p>
      </dgm:t>
    </dgm:pt>
    <dgm:pt modelId="{98A30656-91B6-436E-A4E8-218E40700411}" type="pres">
      <dgm:prSet presAssocID="{FB8E3BCC-5261-47A5-998C-E5850556A48B}" presName="connectorText" presStyleLbl="sibTrans2D1" presStyleIdx="1" presStyleCnt="2"/>
      <dgm:spPr/>
      <dgm:t>
        <a:bodyPr/>
        <a:lstStyle/>
        <a:p>
          <a:endParaRPr lang="ru-RU"/>
        </a:p>
      </dgm:t>
    </dgm:pt>
    <dgm:pt modelId="{0D722267-E2CA-4367-988E-38DB2E2F69AE}" type="pres">
      <dgm:prSet presAssocID="{FB8E3BCC-5261-47A5-998C-E5850556A48B}" presName="lastNode" presStyleLbl="node1" presStyleIdx="2" presStyleCnt="3" custAng="0" custScaleX="111532" custScaleY="18266" custLinFactX="-22213" custLinFactNeighborX="-100000" custLinFactNeighborY="-692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1D22CA3-CDBB-431E-9144-113353584BB0}" srcId="{FB8E3BCC-5261-47A5-998C-E5850556A48B}" destId="{1D4F32C9-F982-4808-B06F-F3DB14AA9985}" srcOrd="0" destOrd="0" parTransId="{579A7B58-3AA5-49C4-8802-311F89619891}" sibTransId="{2B053E49-1D1D-4E1B-BAED-F4BD7464EAD4}"/>
    <dgm:cxn modelId="{43E2E013-D2F8-4CB5-ADE5-BBD379FE7E07}" type="presOf" srcId="{FB8E3BCC-5261-47A5-998C-E5850556A48B}" destId="{D331F71D-B755-4E76-B02C-FA134DB02098}" srcOrd="0" destOrd="0" presId="urn:microsoft.com/office/officeart/2005/8/layout/equation2"/>
    <dgm:cxn modelId="{481CDBB1-402E-4846-B628-5DF6A03C1908}" srcId="{FB8E3BCC-5261-47A5-998C-E5850556A48B}" destId="{9ED27EAD-8172-487B-B3B8-45C453C79186}" srcOrd="2" destOrd="0" parTransId="{844EB4CD-8C3B-4699-B25D-D28196D66E57}" sibTransId="{07A1BE91-2135-4F3E-B867-650C7AB583B2}"/>
    <dgm:cxn modelId="{11702FAE-5330-4710-B030-930B53F6B489}" type="presOf" srcId="{1D4F32C9-F982-4808-B06F-F3DB14AA9985}" destId="{E0C1F225-30EC-44D8-A59D-8D6CE5B8AFAC}" srcOrd="0" destOrd="0" presId="urn:microsoft.com/office/officeart/2005/8/layout/equation2"/>
    <dgm:cxn modelId="{29A16463-86BC-4257-ABFE-86E6E8C97C46}" type="presOf" srcId="{C00814CB-9A3C-46F9-BF8B-84AB816B6FEE}" destId="{659F4CBB-F697-4C7C-AFCF-1810D9117D89}" srcOrd="0" destOrd="0" presId="urn:microsoft.com/office/officeart/2005/8/layout/equation2"/>
    <dgm:cxn modelId="{8818CA87-C53E-453C-9337-84B9AE7484E1}" type="presOf" srcId="{C00814CB-9A3C-46F9-BF8B-84AB816B6FEE}" destId="{98A30656-91B6-436E-A4E8-218E40700411}" srcOrd="1" destOrd="0" presId="urn:microsoft.com/office/officeart/2005/8/layout/equation2"/>
    <dgm:cxn modelId="{C26F2441-2FD1-4C8C-A28D-92C709373D20}" type="presOf" srcId="{0F364EF9-1051-4D92-ABEC-9DD62DEB6362}" destId="{2640B8F8-4CF3-4D14-8E4A-61BFC1DA3F6C}" srcOrd="0" destOrd="0" presId="urn:microsoft.com/office/officeart/2005/8/layout/equation2"/>
    <dgm:cxn modelId="{72BC41B2-E953-45CE-B2D2-2E09B36BAF4E}" type="presOf" srcId="{2B053E49-1D1D-4E1B-BAED-F4BD7464EAD4}" destId="{623AD6C3-466E-460C-9CA9-871C6C2DA02C}" srcOrd="0" destOrd="0" presId="urn:microsoft.com/office/officeart/2005/8/layout/equation2"/>
    <dgm:cxn modelId="{4DD57C43-0059-43EA-B757-0595CA32782F}" srcId="{FB8E3BCC-5261-47A5-998C-E5850556A48B}" destId="{0F364EF9-1051-4D92-ABEC-9DD62DEB6362}" srcOrd="1" destOrd="0" parTransId="{5BDF53EA-4F87-40D6-9A83-9FCCF9B25347}" sibTransId="{C00814CB-9A3C-46F9-BF8B-84AB816B6FEE}"/>
    <dgm:cxn modelId="{C00BC807-7FE0-4A45-B210-DD30A35588A9}" type="presOf" srcId="{9ED27EAD-8172-487B-B3B8-45C453C79186}" destId="{0D722267-E2CA-4367-988E-38DB2E2F69AE}" srcOrd="0" destOrd="0" presId="urn:microsoft.com/office/officeart/2005/8/layout/equation2"/>
    <dgm:cxn modelId="{331BF2DD-E0A4-4452-BE3B-8414789B991A}" type="presParOf" srcId="{D331F71D-B755-4E76-B02C-FA134DB02098}" destId="{636C1B53-2320-4142-B5E7-EE73F13DFA0D}" srcOrd="0" destOrd="0" presId="urn:microsoft.com/office/officeart/2005/8/layout/equation2"/>
    <dgm:cxn modelId="{D9C56DA9-7F70-4C7D-A3D6-3BE210946B26}" type="presParOf" srcId="{636C1B53-2320-4142-B5E7-EE73F13DFA0D}" destId="{E0C1F225-30EC-44D8-A59D-8D6CE5B8AFAC}" srcOrd="0" destOrd="0" presId="urn:microsoft.com/office/officeart/2005/8/layout/equation2"/>
    <dgm:cxn modelId="{A712F6B4-D4D3-41B0-9CD6-5F72D21857D6}" type="presParOf" srcId="{636C1B53-2320-4142-B5E7-EE73F13DFA0D}" destId="{C8337D14-D8F6-49A9-8681-B50B9120B0C7}" srcOrd="1" destOrd="0" presId="urn:microsoft.com/office/officeart/2005/8/layout/equation2"/>
    <dgm:cxn modelId="{147DE39E-AA2B-4329-8D26-48EBAA4D02CA}" type="presParOf" srcId="{636C1B53-2320-4142-B5E7-EE73F13DFA0D}" destId="{623AD6C3-466E-460C-9CA9-871C6C2DA02C}" srcOrd="2" destOrd="0" presId="urn:microsoft.com/office/officeart/2005/8/layout/equation2"/>
    <dgm:cxn modelId="{22330A0F-E265-4793-9CE2-A94D7EEB17A4}" type="presParOf" srcId="{636C1B53-2320-4142-B5E7-EE73F13DFA0D}" destId="{1B34B34A-6B2A-425C-B7E3-92E377F4A075}" srcOrd="3" destOrd="0" presId="urn:microsoft.com/office/officeart/2005/8/layout/equation2"/>
    <dgm:cxn modelId="{B95ADE0B-D004-4F63-BB75-B6BE76FE956D}" type="presParOf" srcId="{636C1B53-2320-4142-B5E7-EE73F13DFA0D}" destId="{2640B8F8-4CF3-4D14-8E4A-61BFC1DA3F6C}" srcOrd="4" destOrd="0" presId="urn:microsoft.com/office/officeart/2005/8/layout/equation2"/>
    <dgm:cxn modelId="{EC01E5B3-B280-44ED-A82D-A47AFA5FA36C}" type="presParOf" srcId="{D331F71D-B755-4E76-B02C-FA134DB02098}" destId="{659F4CBB-F697-4C7C-AFCF-1810D9117D89}" srcOrd="1" destOrd="0" presId="urn:microsoft.com/office/officeart/2005/8/layout/equation2"/>
    <dgm:cxn modelId="{8C8E1113-91B8-42FD-97A9-CBF0B4183C9B}" type="presParOf" srcId="{659F4CBB-F697-4C7C-AFCF-1810D9117D89}" destId="{98A30656-91B6-436E-A4E8-218E40700411}" srcOrd="0" destOrd="0" presId="urn:microsoft.com/office/officeart/2005/8/layout/equation2"/>
    <dgm:cxn modelId="{B8BC24E7-B940-4533-8357-3B2788BE5813}" type="presParOf" srcId="{D331F71D-B755-4E76-B02C-FA134DB02098}" destId="{0D722267-E2CA-4367-988E-38DB2E2F69AE}" srcOrd="2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1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A9F054A-7EDB-4179-9862-E21AA7D5478D}" type="doc">
      <dgm:prSet loTypeId="urn:microsoft.com/office/officeart/2005/8/layout/arrow2" loCatId="process" qsTypeId="urn:microsoft.com/office/officeart/2005/8/quickstyle/3d9" qsCatId="3D" csTypeId="urn:microsoft.com/office/officeart/2005/8/colors/accent1_2" csCatId="accent1" phldr="1"/>
      <dgm:spPr/>
    </dgm:pt>
    <dgm:pt modelId="{CAB55DF9-2BBE-4E99-A4F9-D9917E327F3E}">
      <dgm:prSet phldrT="[Текст]"/>
      <dgm:spPr/>
      <dgm:t>
        <a:bodyPr>
          <a:scene3d>
            <a:camera prst="orthographicFront"/>
            <a:lightRig rig="brightRoom" dir="t"/>
          </a:scene3d>
          <a:sp3d contourW="6350" prstMaterial="plastic">
            <a:bevelT w="20320" h="20320" prst="angle"/>
            <a:contourClr>
              <a:schemeClr val="accent1">
                <a:tint val="100000"/>
                <a:shade val="100000"/>
                <a:hueMod val="100000"/>
                <a:satMod val="100000"/>
              </a:schemeClr>
            </a:contourClr>
          </a:sp3d>
        </a:bodyPr>
        <a:lstStyle/>
        <a:p>
          <a:r>
            <a:rPr lang="ru-RU" b="1" cap="none" spc="0" dirty="0" smtClean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rPr>
            <a:t> </a:t>
          </a:r>
          <a:endParaRPr lang="ru-RU" b="1" cap="none" spc="0" dirty="0">
            <a:ln w="10541" cmpd="sng">
              <a:solidFill>
                <a:srgbClr val="7D7D7D">
                  <a:tint val="100000"/>
                  <a:shade val="100000"/>
                  <a:satMod val="110000"/>
                </a:srgbClr>
              </a:solidFill>
              <a:prstDash val="solid"/>
            </a:ln>
            <a:gradFill>
              <a:gsLst>
                <a:gs pos="0">
                  <a:srgbClr val="FFFFFF">
                    <a:tint val="40000"/>
                    <a:satMod val="250000"/>
                  </a:srgbClr>
                </a:gs>
                <a:gs pos="9000">
                  <a:srgbClr val="FFFFFF">
                    <a:tint val="52000"/>
                    <a:satMod val="300000"/>
                  </a:srgbClr>
                </a:gs>
                <a:gs pos="50000">
                  <a:srgbClr val="FFFFFF">
                    <a:shade val="20000"/>
                    <a:satMod val="300000"/>
                  </a:srgbClr>
                </a:gs>
                <a:gs pos="79000">
                  <a:srgbClr val="FFFFFF">
                    <a:tint val="52000"/>
                    <a:satMod val="300000"/>
                  </a:srgbClr>
                </a:gs>
                <a:gs pos="100000">
                  <a:srgbClr val="FFFFFF">
                    <a:tint val="40000"/>
                    <a:satMod val="250000"/>
                  </a:srgbClr>
                </a:gs>
              </a:gsLst>
              <a:lin ang="5400000"/>
            </a:gradFill>
            <a:effectLst/>
          </a:endParaRPr>
        </a:p>
      </dgm:t>
    </dgm:pt>
    <dgm:pt modelId="{A66431FC-E1E9-4EFF-AF68-FBD7A6AF1197}" type="parTrans" cxnId="{B2174CFC-C5C1-47EE-A89C-E63241BF5E22}">
      <dgm:prSet/>
      <dgm:spPr/>
      <dgm:t>
        <a:bodyPr/>
        <a:lstStyle/>
        <a:p>
          <a:endParaRPr lang="ru-RU">
            <a:effectLst/>
          </a:endParaRPr>
        </a:p>
      </dgm:t>
    </dgm:pt>
    <dgm:pt modelId="{082BC73F-CDAD-4D6E-8893-A7EF78494F4A}" type="sibTrans" cxnId="{B2174CFC-C5C1-47EE-A89C-E63241BF5E22}">
      <dgm:prSet/>
      <dgm:spPr/>
      <dgm:t>
        <a:bodyPr/>
        <a:lstStyle/>
        <a:p>
          <a:endParaRPr lang="ru-RU">
            <a:effectLst/>
          </a:endParaRPr>
        </a:p>
      </dgm:t>
    </dgm:pt>
    <dgm:pt modelId="{5B8E9A6A-0B80-42A7-9D3F-1C19D064B664}">
      <dgm:prSet phldrT="[Текст]"/>
      <dgm:spPr/>
      <dgm:t>
        <a:bodyPr/>
        <a:lstStyle/>
        <a:p>
          <a:pPr algn="ctr"/>
          <a:r>
            <a:rPr lang="ru-RU" b="1" cap="none" spc="0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rPr>
            <a:t> </a:t>
          </a:r>
          <a:endParaRPr lang="ru-RU" b="1" cap="none" spc="0" dirty="0">
            <a:ln w="17780" cmpd="sng">
              <a:solidFill>
                <a:srgbClr val="FFFFFF"/>
              </a:solidFill>
              <a:prstDash val="solid"/>
              <a:miter lim="800000"/>
            </a:ln>
            <a:gradFill rotWithShape="1">
              <a:gsLst>
                <a:gs pos="0">
                  <a:srgbClr val="000000">
                    <a:tint val="92000"/>
                    <a:shade val="100000"/>
                    <a:satMod val="150000"/>
                  </a:srgbClr>
                </a:gs>
                <a:gs pos="49000">
                  <a:srgbClr val="000000">
                    <a:tint val="89000"/>
                    <a:shade val="90000"/>
                    <a:satMod val="150000"/>
                  </a:srgbClr>
                </a:gs>
                <a:gs pos="50000">
                  <a:srgbClr val="000000">
                    <a:tint val="100000"/>
                    <a:shade val="75000"/>
                    <a:satMod val="150000"/>
                  </a:srgbClr>
                </a:gs>
                <a:gs pos="95000">
                  <a:srgbClr val="000000">
                    <a:shade val="47000"/>
                    <a:satMod val="150000"/>
                  </a:srgbClr>
                </a:gs>
                <a:gs pos="100000">
                  <a:srgbClr val="000000">
                    <a:shade val="39000"/>
                    <a:satMod val="150000"/>
                  </a:srgbClr>
                </a:gs>
              </a:gsLst>
              <a:lin ang="5400000"/>
            </a:gradFill>
            <a:effectLst>
              <a:outerShdw blurRad="50800" algn="tl" rotWithShape="0">
                <a:srgbClr val="000000"/>
              </a:outerShdw>
            </a:effectLst>
          </a:endParaRPr>
        </a:p>
      </dgm:t>
    </dgm:pt>
    <dgm:pt modelId="{3C4322A0-B54C-49EF-B0D5-255F8DBF0ECD}" type="sibTrans" cxnId="{6703A8E3-06DB-48EA-87AB-A791F6632BBF}">
      <dgm:prSet/>
      <dgm:spPr/>
      <dgm:t>
        <a:bodyPr/>
        <a:lstStyle/>
        <a:p>
          <a:endParaRPr lang="ru-RU">
            <a:effectLst/>
          </a:endParaRPr>
        </a:p>
      </dgm:t>
    </dgm:pt>
    <dgm:pt modelId="{6D21688F-4D8A-438F-A51F-7BE8587770CF}" type="parTrans" cxnId="{6703A8E3-06DB-48EA-87AB-A791F6632BBF}">
      <dgm:prSet/>
      <dgm:spPr/>
      <dgm:t>
        <a:bodyPr/>
        <a:lstStyle/>
        <a:p>
          <a:endParaRPr lang="ru-RU">
            <a:effectLst/>
          </a:endParaRPr>
        </a:p>
      </dgm:t>
    </dgm:pt>
    <dgm:pt modelId="{AD9D2E2B-6BBB-4308-A7AA-8893D62C660D}">
      <dgm:prSet phldrT="[Текст]"/>
      <dgm:spPr/>
      <dgm:t>
        <a:bodyPr>
          <a:scene3d>
            <a:camera prst="orthographicFront"/>
            <a:lightRig rig="soft" dir="tl">
              <a:rot lat="0" lon="0" rev="0"/>
            </a:lightRig>
          </a:scene3d>
          <a:sp3d contourW="25400" prstMaterial="matte">
            <a:bevelT w="25400" h="55880" prst="artDeco"/>
            <a:contourClr>
              <a:schemeClr val="accent2">
                <a:tint val="20000"/>
              </a:schemeClr>
            </a:contourClr>
          </a:sp3d>
        </a:bodyPr>
        <a:lstStyle/>
        <a:p>
          <a:r>
            <a:rPr lang="ru-RU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rPr>
            <a:t> </a:t>
          </a:r>
          <a:endParaRPr lang="ru-RU" b="1" cap="none" spc="50" dirty="0">
            <a:ln w="11430"/>
            <a:gradFill>
              <a:gsLst>
                <a:gs pos="25000">
                  <a:schemeClr val="accent2">
                    <a:satMod val="155000"/>
                  </a:schemeClr>
                </a:gs>
                <a:gs pos="100000">
                  <a:schemeClr val="accent2">
                    <a:shade val="45000"/>
                    <a:satMod val="165000"/>
                  </a:schemeClr>
                </a:gs>
              </a:gsLst>
              <a:lin ang="5400000"/>
            </a:gradFill>
            <a:effectLst>
              <a:outerShdw blurRad="76200" dist="50800" dir="5400000" algn="tl" rotWithShape="0">
                <a:srgbClr val="000000">
                  <a:alpha val="65000"/>
                </a:srgbClr>
              </a:outerShdw>
            </a:effectLst>
          </a:endParaRPr>
        </a:p>
      </dgm:t>
    </dgm:pt>
    <dgm:pt modelId="{6B11B04D-FCF9-4788-A4BD-AB5370914973}" type="sibTrans" cxnId="{791444E5-2221-4F29-B568-2C1CDA91C0FA}">
      <dgm:prSet/>
      <dgm:spPr/>
      <dgm:t>
        <a:bodyPr/>
        <a:lstStyle/>
        <a:p>
          <a:endParaRPr lang="ru-RU">
            <a:effectLst/>
          </a:endParaRPr>
        </a:p>
      </dgm:t>
    </dgm:pt>
    <dgm:pt modelId="{4FAA187A-A79E-4229-8D3B-11A64DA2C994}" type="parTrans" cxnId="{791444E5-2221-4F29-B568-2C1CDA91C0FA}">
      <dgm:prSet/>
      <dgm:spPr/>
      <dgm:t>
        <a:bodyPr/>
        <a:lstStyle/>
        <a:p>
          <a:endParaRPr lang="ru-RU">
            <a:effectLst/>
          </a:endParaRPr>
        </a:p>
      </dgm:t>
    </dgm:pt>
    <dgm:pt modelId="{DE5E5967-C048-4156-9FFB-D739F844891C}" type="pres">
      <dgm:prSet presAssocID="{5A9F054A-7EDB-4179-9862-E21AA7D5478D}" presName="arrowDiagram" presStyleCnt="0">
        <dgm:presLayoutVars>
          <dgm:chMax val="5"/>
          <dgm:dir val="rev"/>
          <dgm:resizeHandles val="exact"/>
        </dgm:presLayoutVars>
      </dgm:prSet>
      <dgm:spPr/>
    </dgm:pt>
    <dgm:pt modelId="{84BD0CEA-2A9C-4673-AFFD-9A5A09F25B10}" type="pres">
      <dgm:prSet presAssocID="{5A9F054A-7EDB-4179-9862-E21AA7D5478D}" presName="arrow" presStyleLbl="bgShp" presStyleIdx="0" presStyleCnt="1" custAng="9411247" custFlipHor="1" custScaleY="84310" custLinFactNeighborY="1163"/>
      <dgm:spPr>
        <a:solidFill>
          <a:schemeClr val="tx2">
            <a:lumMod val="40000"/>
            <a:lumOff val="60000"/>
          </a:schemeClr>
        </a:solidFill>
      </dgm:spPr>
    </dgm:pt>
    <dgm:pt modelId="{9C87C284-9892-4142-B701-8D67F69A899E}" type="pres">
      <dgm:prSet presAssocID="{5A9F054A-7EDB-4179-9862-E21AA7D5478D}" presName="arrowDiagram3" presStyleCnt="0"/>
      <dgm:spPr/>
    </dgm:pt>
    <dgm:pt modelId="{3B8525BB-27B6-4ECC-8C23-E51AC854B2BB}" type="pres">
      <dgm:prSet presAssocID="{CAB55DF9-2BBE-4E99-A4F9-D9917E327F3E}" presName="bullet3a" presStyleLbl="node1" presStyleIdx="0" presStyleCnt="3" custScaleX="750099" custScaleY="748048" custLinFactX="200000" custLinFactY="-589766" custLinFactNeighborX="242054" custLinFactNeighborY="-600000"/>
      <dgm:spPr>
        <a:solidFill>
          <a:srgbClr val="FFFFCC"/>
        </a:solidFill>
      </dgm:spPr>
    </dgm:pt>
    <dgm:pt modelId="{269CB30D-F407-457A-9F48-FE2CD73DD39D}" type="pres">
      <dgm:prSet presAssocID="{CAB55DF9-2BBE-4E99-A4F9-D9917E327F3E}" presName="textBox3a" presStyleLbl="revTx" presStyleIdx="0" presStyleCnt="3" custScaleY="17239" custLinFactX="30229" custLinFactNeighborX="100000" custLinFactNeighborY="-2243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60A4F1-FCF9-4654-BD52-4D6EAFC4595C}" type="pres">
      <dgm:prSet presAssocID="{5B8E9A6A-0B80-42A7-9D3F-1C19D064B664}" presName="bullet3b" presStyleLbl="node1" presStyleIdx="1" presStyleCnt="3" custScaleX="319634" custScaleY="319633" custLinFactX="45135" custLinFactY="37758" custLinFactNeighborX="100000" custLinFactNeighborY="100000"/>
      <dgm:spPr>
        <a:solidFill>
          <a:srgbClr val="F8AF92"/>
        </a:solidFill>
      </dgm:spPr>
    </dgm:pt>
    <dgm:pt modelId="{3D4208A7-12EF-4749-BE9C-245855AC2A6E}" type="pres">
      <dgm:prSet presAssocID="{5B8E9A6A-0B80-42A7-9D3F-1C19D064B664}" presName="textBox3b" presStyleLbl="revTx" presStyleIdx="1" presStyleCnt="3" custScaleX="63507" custScaleY="31175" custLinFactNeighborX="84009" custLinFactNeighborY="6545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F49148-0571-412B-8CE5-B2444FC19284}" type="pres">
      <dgm:prSet presAssocID="{AD9D2E2B-6BBB-4308-A7AA-8893D62C660D}" presName="bullet3c" presStyleLbl="node1" presStyleIdx="2" presStyleCnt="3" custLinFactX="52754" custLinFactY="171431" custLinFactNeighborX="100000" custLinFactNeighborY="200000"/>
      <dgm:spPr>
        <a:noFill/>
      </dgm:spPr>
    </dgm:pt>
    <dgm:pt modelId="{A98B81CF-7D5F-4CA3-AA64-D8381FAFCB7C}" type="pres">
      <dgm:prSet presAssocID="{AD9D2E2B-6BBB-4308-A7AA-8893D62C660D}" presName="textBox3c" presStyleLbl="revTx" presStyleIdx="2" presStyleCnt="3" custScaleX="66009" custScaleY="51767" custLinFactY="100000" custLinFactNeighborX="99627" custLinFactNeighborY="16989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2174CFC-C5C1-47EE-A89C-E63241BF5E22}" srcId="{5A9F054A-7EDB-4179-9862-E21AA7D5478D}" destId="{CAB55DF9-2BBE-4E99-A4F9-D9917E327F3E}" srcOrd="0" destOrd="0" parTransId="{A66431FC-E1E9-4EFF-AF68-FBD7A6AF1197}" sibTransId="{082BC73F-CDAD-4D6E-8893-A7EF78494F4A}"/>
    <dgm:cxn modelId="{E3FFADAA-A5C8-4E14-A815-3CBA909F04FE}" type="presOf" srcId="{CAB55DF9-2BBE-4E99-A4F9-D9917E327F3E}" destId="{269CB30D-F407-457A-9F48-FE2CD73DD39D}" srcOrd="0" destOrd="0" presId="urn:microsoft.com/office/officeart/2005/8/layout/arrow2"/>
    <dgm:cxn modelId="{6703A8E3-06DB-48EA-87AB-A791F6632BBF}" srcId="{5A9F054A-7EDB-4179-9862-E21AA7D5478D}" destId="{5B8E9A6A-0B80-42A7-9D3F-1C19D064B664}" srcOrd="1" destOrd="0" parTransId="{6D21688F-4D8A-438F-A51F-7BE8587770CF}" sibTransId="{3C4322A0-B54C-49EF-B0D5-255F8DBF0ECD}"/>
    <dgm:cxn modelId="{FDB606EC-CE43-47DC-837F-337842468442}" type="presOf" srcId="{5A9F054A-7EDB-4179-9862-E21AA7D5478D}" destId="{DE5E5967-C048-4156-9FFB-D739F844891C}" srcOrd="0" destOrd="0" presId="urn:microsoft.com/office/officeart/2005/8/layout/arrow2"/>
    <dgm:cxn modelId="{827A9050-C321-4438-8C84-5AC2E91DB2F9}" type="presOf" srcId="{5B8E9A6A-0B80-42A7-9D3F-1C19D064B664}" destId="{3D4208A7-12EF-4749-BE9C-245855AC2A6E}" srcOrd="0" destOrd="0" presId="urn:microsoft.com/office/officeart/2005/8/layout/arrow2"/>
    <dgm:cxn modelId="{791444E5-2221-4F29-B568-2C1CDA91C0FA}" srcId="{5A9F054A-7EDB-4179-9862-E21AA7D5478D}" destId="{AD9D2E2B-6BBB-4308-A7AA-8893D62C660D}" srcOrd="2" destOrd="0" parTransId="{4FAA187A-A79E-4229-8D3B-11A64DA2C994}" sibTransId="{6B11B04D-FCF9-4788-A4BD-AB5370914973}"/>
    <dgm:cxn modelId="{D2C1D6DE-06E0-49FE-874B-930D7206E6DE}" type="presOf" srcId="{AD9D2E2B-6BBB-4308-A7AA-8893D62C660D}" destId="{A98B81CF-7D5F-4CA3-AA64-D8381FAFCB7C}" srcOrd="0" destOrd="0" presId="urn:microsoft.com/office/officeart/2005/8/layout/arrow2"/>
    <dgm:cxn modelId="{D70C03D8-E367-4B56-817E-C9C4CDD746C7}" type="presParOf" srcId="{DE5E5967-C048-4156-9FFB-D739F844891C}" destId="{84BD0CEA-2A9C-4673-AFFD-9A5A09F25B10}" srcOrd="0" destOrd="0" presId="urn:microsoft.com/office/officeart/2005/8/layout/arrow2"/>
    <dgm:cxn modelId="{4F75DF22-0BBB-4D87-BE77-1E6322E79654}" type="presParOf" srcId="{DE5E5967-C048-4156-9FFB-D739F844891C}" destId="{9C87C284-9892-4142-B701-8D67F69A899E}" srcOrd="1" destOrd="0" presId="urn:microsoft.com/office/officeart/2005/8/layout/arrow2"/>
    <dgm:cxn modelId="{395577F3-8E12-4B3C-8B3F-8E0B77DCF687}" type="presParOf" srcId="{9C87C284-9892-4142-B701-8D67F69A899E}" destId="{3B8525BB-27B6-4ECC-8C23-E51AC854B2BB}" srcOrd="0" destOrd="0" presId="urn:microsoft.com/office/officeart/2005/8/layout/arrow2"/>
    <dgm:cxn modelId="{D243306C-00C0-4CD7-91E0-20E1D017DA9C}" type="presParOf" srcId="{9C87C284-9892-4142-B701-8D67F69A899E}" destId="{269CB30D-F407-457A-9F48-FE2CD73DD39D}" srcOrd="1" destOrd="0" presId="urn:microsoft.com/office/officeart/2005/8/layout/arrow2"/>
    <dgm:cxn modelId="{6CAE14E1-0AB0-4DCD-AE07-1D2FA32874CD}" type="presParOf" srcId="{9C87C284-9892-4142-B701-8D67F69A899E}" destId="{3460A4F1-FCF9-4654-BD52-4D6EAFC4595C}" srcOrd="2" destOrd="0" presId="urn:microsoft.com/office/officeart/2005/8/layout/arrow2"/>
    <dgm:cxn modelId="{62266AAA-930A-40D1-A4FC-94E46594FB53}" type="presParOf" srcId="{9C87C284-9892-4142-B701-8D67F69A899E}" destId="{3D4208A7-12EF-4749-BE9C-245855AC2A6E}" srcOrd="3" destOrd="0" presId="urn:microsoft.com/office/officeart/2005/8/layout/arrow2"/>
    <dgm:cxn modelId="{EA1D36E5-90C7-4F9F-A7B4-871AC90CD486}" type="presParOf" srcId="{9C87C284-9892-4142-B701-8D67F69A899E}" destId="{32F49148-0571-412B-8CE5-B2444FC19284}" srcOrd="4" destOrd="0" presId="urn:microsoft.com/office/officeart/2005/8/layout/arrow2"/>
    <dgm:cxn modelId="{716C628A-2D88-4A39-997C-4751DC57270B}" type="presParOf" srcId="{9C87C284-9892-4142-B701-8D67F69A899E}" destId="{A98B81CF-7D5F-4CA3-AA64-D8381FAFCB7C}" srcOrd="5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A9F054A-7EDB-4179-9862-E21AA7D5478D}" type="doc">
      <dgm:prSet loTypeId="urn:microsoft.com/office/officeart/2005/8/layout/arrow2" loCatId="process" qsTypeId="urn:microsoft.com/office/officeart/2005/8/quickstyle/3d9" qsCatId="3D" csTypeId="urn:microsoft.com/office/officeart/2005/8/colors/accent1_2" csCatId="accent1" phldr="1"/>
      <dgm:spPr/>
    </dgm:pt>
    <dgm:pt modelId="{CAB55DF9-2BBE-4E99-A4F9-D9917E327F3E}">
      <dgm:prSet phldrT="[Текст]"/>
      <dgm:spPr/>
      <dgm:t>
        <a:bodyPr>
          <a:scene3d>
            <a:camera prst="orthographicFront"/>
            <a:lightRig rig="brightRoom" dir="t"/>
          </a:scene3d>
          <a:sp3d contourW="6350" prstMaterial="plastic">
            <a:bevelT w="20320" h="20320" prst="angle"/>
            <a:contourClr>
              <a:schemeClr val="accent1">
                <a:tint val="100000"/>
                <a:shade val="100000"/>
                <a:hueMod val="100000"/>
                <a:satMod val="100000"/>
              </a:schemeClr>
            </a:contourClr>
          </a:sp3d>
        </a:bodyPr>
        <a:lstStyle/>
        <a:p>
          <a:r>
            <a:rPr lang="ru-RU" b="1" cap="none" spc="0" dirty="0" smtClean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rPr>
            <a:t> </a:t>
          </a:r>
          <a:endParaRPr lang="ru-RU" b="1" cap="none" spc="0" dirty="0">
            <a:ln w="10541" cmpd="sng">
              <a:solidFill>
                <a:srgbClr val="7D7D7D">
                  <a:tint val="100000"/>
                  <a:shade val="100000"/>
                  <a:satMod val="110000"/>
                </a:srgbClr>
              </a:solidFill>
              <a:prstDash val="solid"/>
            </a:ln>
            <a:gradFill>
              <a:gsLst>
                <a:gs pos="0">
                  <a:srgbClr val="FFFFFF">
                    <a:tint val="40000"/>
                    <a:satMod val="250000"/>
                  </a:srgbClr>
                </a:gs>
                <a:gs pos="9000">
                  <a:srgbClr val="FFFFFF">
                    <a:tint val="52000"/>
                    <a:satMod val="300000"/>
                  </a:srgbClr>
                </a:gs>
                <a:gs pos="50000">
                  <a:srgbClr val="FFFFFF">
                    <a:shade val="20000"/>
                    <a:satMod val="300000"/>
                  </a:srgbClr>
                </a:gs>
                <a:gs pos="79000">
                  <a:srgbClr val="FFFFFF">
                    <a:tint val="52000"/>
                    <a:satMod val="300000"/>
                  </a:srgbClr>
                </a:gs>
                <a:gs pos="100000">
                  <a:srgbClr val="FFFFFF">
                    <a:tint val="40000"/>
                    <a:satMod val="250000"/>
                  </a:srgbClr>
                </a:gs>
              </a:gsLst>
              <a:lin ang="5400000"/>
            </a:gradFill>
            <a:effectLst/>
          </a:endParaRPr>
        </a:p>
      </dgm:t>
    </dgm:pt>
    <dgm:pt modelId="{A66431FC-E1E9-4EFF-AF68-FBD7A6AF1197}" type="parTrans" cxnId="{B2174CFC-C5C1-47EE-A89C-E63241BF5E22}">
      <dgm:prSet/>
      <dgm:spPr/>
      <dgm:t>
        <a:bodyPr/>
        <a:lstStyle/>
        <a:p>
          <a:endParaRPr lang="ru-RU"/>
        </a:p>
      </dgm:t>
    </dgm:pt>
    <dgm:pt modelId="{082BC73F-CDAD-4D6E-8893-A7EF78494F4A}" type="sibTrans" cxnId="{B2174CFC-C5C1-47EE-A89C-E63241BF5E22}">
      <dgm:prSet/>
      <dgm:spPr/>
      <dgm:t>
        <a:bodyPr/>
        <a:lstStyle/>
        <a:p>
          <a:endParaRPr lang="ru-RU"/>
        </a:p>
      </dgm:t>
    </dgm:pt>
    <dgm:pt modelId="{AD9D2E2B-6BBB-4308-A7AA-8893D62C660D}">
      <dgm:prSet phldrT="[Текст]"/>
      <dgm:spPr/>
      <dgm:t>
        <a:bodyPr>
          <a:scene3d>
            <a:camera prst="orthographicFront"/>
            <a:lightRig rig="soft" dir="tl">
              <a:rot lat="0" lon="0" rev="0"/>
            </a:lightRig>
          </a:scene3d>
          <a:sp3d contourW="25400" prstMaterial="matte">
            <a:bevelT w="25400" h="55880" prst="artDeco"/>
            <a:contourClr>
              <a:schemeClr val="accent2">
                <a:tint val="20000"/>
              </a:schemeClr>
            </a:contourClr>
          </a:sp3d>
        </a:bodyPr>
        <a:lstStyle/>
        <a:p>
          <a:r>
            <a:rPr lang="ru-RU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rPr>
            <a:t> </a:t>
          </a:r>
          <a:endParaRPr lang="ru-RU" b="1" cap="none" spc="50" dirty="0">
            <a:ln w="11430"/>
            <a:gradFill>
              <a:gsLst>
                <a:gs pos="25000">
                  <a:schemeClr val="accent2">
                    <a:satMod val="155000"/>
                  </a:schemeClr>
                </a:gs>
                <a:gs pos="100000">
                  <a:schemeClr val="accent2">
                    <a:shade val="45000"/>
                    <a:satMod val="165000"/>
                  </a:schemeClr>
                </a:gs>
              </a:gsLst>
              <a:lin ang="5400000"/>
            </a:gradFill>
            <a:effectLst>
              <a:outerShdw blurRad="76200" dist="50800" dir="5400000" algn="tl" rotWithShape="0">
                <a:srgbClr val="000000">
                  <a:alpha val="65000"/>
                </a:srgbClr>
              </a:outerShdw>
            </a:effectLst>
          </a:endParaRPr>
        </a:p>
      </dgm:t>
    </dgm:pt>
    <dgm:pt modelId="{4FAA187A-A79E-4229-8D3B-11A64DA2C994}" type="parTrans" cxnId="{791444E5-2221-4F29-B568-2C1CDA91C0FA}">
      <dgm:prSet/>
      <dgm:spPr/>
      <dgm:t>
        <a:bodyPr/>
        <a:lstStyle/>
        <a:p>
          <a:endParaRPr lang="ru-RU"/>
        </a:p>
      </dgm:t>
    </dgm:pt>
    <dgm:pt modelId="{6B11B04D-FCF9-4788-A4BD-AB5370914973}" type="sibTrans" cxnId="{791444E5-2221-4F29-B568-2C1CDA91C0FA}">
      <dgm:prSet/>
      <dgm:spPr/>
      <dgm:t>
        <a:bodyPr/>
        <a:lstStyle/>
        <a:p>
          <a:endParaRPr lang="ru-RU"/>
        </a:p>
      </dgm:t>
    </dgm:pt>
    <dgm:pt modelId="{5B8E9A6A-0B80-42A7-9D3F-1C19D064B664}">
      <dgm:prSet phldrT="[Текст]"/>
      <dgm:spPr/>
      <dgm:t>
        <a:bodyPr/>
        <a:lstStyle/>
        <a:p>
          <a:pPr algn="ctr"/>
          <a:r>
            <a:rPr lang="ru-RU" b="1" cap="none" spc="0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rPr>
            <a:t> </a:t>
          </a:r>
          <a:endParaRPr lang="ru-RU" b="1" cap="none" spc="0" baseline="30000" dirty="0">
            <a:ln w="17780" cmpd="sng">
              <a:solidFill>
                <a:srgbClr val="FFFFFF"/>
              </a:solidFill>
              <a:prstDash val="solid"/>
              <a:miter lim="800000"/>
            </a:ln>
            <a:gradFill rotWithShape="1">
              <a:gsLst>
                <a:gs pos="0">
                  <a:srgbClr val="000000">
                    <a:tint val="92000"/>
                    <a:shade val="100000"/>
                    <a:satMod val="150000"/>
                  </a:srgbClr>
                </a:gs>
                <a:gs pos="49000">
                  <a:srgbClr val="000000">
                    <a:tint val="89000"/>
                    <a:shade val="90000"/>
                    <a:satMod val="150000"/>
                  </a:srgbClr>
                </a:gs>
                <a:gs pos="50000">
                  <a:srgbClr val="000000">
                    <a:tint val="100000"/>
                    <a:shade val="75000"/>
                    <a:satMod val="150000"/>
                  </a:srgbClr>
                </a:gs>
                <a:gs pos="95000">
                  <a:srgbClr val="000000">
                    <a:shade val="47000"/>
                    <a:satMod val="150000"/>
                  </a:srgbClr>
                </a:gs>
                <a:gs pos="100000">
                  <a:srgbClr val="000000">
                    <a:shade val="39000"/>
                    <a:satMod val="150000"/>
                  </a:srgbClr>
                </a:gs>
              </a:gsLst>
              <a:lin ang="5400000"/>
            </a:gradFill>
            <a:effectLst>
              <a:outerShdw blurRad="50800" algn="tl" rotWithShape="0">
                <a:srgbClr val="000000"/>
              </a:outerShdw>
            </a:effectLst>
          </a:endParaRPr>
        </a:p>
      </dgm:t>
    </dgm:pt>
    <dgm:pt modelId="{3C4322A0-B54C-49EF-B0D5-255F8DBF0ECD}" type="sibTrans" cxnId="{6703A8E3-06DB-48EA-87AB-A791F6632BBF}">
      <dgm:prSet/>
      <dgm:spPr/>
      <dgm:t>
        <a:bodyPr/>
        <a:lstStyle/>
        <a:p>
          <a:endParaRPr lang="ru-RU"/>
        </a:p>
      </dgm:t>
    </dgm:pt>
    <dgm:pt modelId="{6D21688F-4D8A-438F-A51F-7BE8587770CF}" type="parTrans" cxnId="{6703A8E3-06DB-48EA-87AB-A791F6632BBF}">
      <dgm:prSet/>
      <dgm:spPr/>
      <dgm:t>
        <a:bodyPr/>
        <a:lstStyle/>
        <a:p>
          <a:endParaRPr lang="ru-RU"/>
        </a:p>
      </dgm:t>
    </dgm:pt>
    <dgm:pt modelId="{DE5E5967-C048-4156-9FFB-D739F844891C}" type="pres">
      <dgm:prSet presAssocID="{5A9F054A-7EDB-4179-9862-E21AA7D5478D}" presName="arrowDiagram" presStyleCnt="0">
        <dgm:presLayoutVars>
          <dgm:chMax val="5"/>
          <dgm:dir val="rev"/>
          <dgm:resizeHandles val="exact"/>
        </dgm:presLayoutVars>
      </dgm:prSet>
      <dgm:spPr/>
    </dgm:pt>
    <dgm:pt modelId="{84BD0CEA-2A9C-4673-AFFD-9A5A09F25B10}" type="pres">
      <dgm:prSet presAssocID="{5A9F054A-7EDB-4179-9862-E21AA7D5478D}" presName="arrow" presStyleLbl="bgShp" presStyleIdx="0" presStyleCnt="1" custAng="9411247" custFlipHor="1" custScaleY="84310" custLinFactNeighborY="1163"/>
      <dgm:spPr>
        <a:solidFill>
          <a:schemeClr val="accent3">
            <a:lumMod val="60000"/>
            <a:lumOff val="40000"/>
          </a:schemeClr>
        </a:solidFill>
      </dgm:spPr>
    </dgm:pt>
    <dgm:pt modelId="{9C87C284-9892-4142-B701-8D67F69A899E}" type="pres">
      <dgm:prSet presAssocID="{5A9F054A-7EDB-4179-9862-E21AA7D5478D}" presName="arrowDiagram3" presStyleCnt="0"/>
      <dgm:spPr/>
    </dgm:pt>
    <dgm:pt modelId="{3B8525BB-27B6-4ECC-8C23-E51AC854B2BB}" type="pres">
      <dgm:prSet presAssocID="{CAB55DF9-2BBE-4E99-A4F9-D9917E327F3E}" presName="bullet3a" presStyleLbl="node1" presStyleIdx="0" presStyleCnt="3" custScaleX="750099" custScaleY="748048" custLinFactX="200000" custLinFactY="-589766" custLinFactNeighborX="242054" custLinFactNeighborY="-600000"/>
      <dgm:spPr>
        <a:solidFill>
          <a:srgbClr val="FFFFCC"/>
        </a:solidFill>
      </dgm:spPr>
    </dgm:pt>
    <dgm:pt modelId="{269CB30D-F407-457A-9F48-FE2CD73DD39D}" type="pres">
      <dgm:prSet presAssocID="{CAB55DF9-2BBE-4E99-A4F9-D9917E327F3E}" presName="textBox3a" presStyleLbl="revTx" presStyleIdx="0" presStyleCnt="3" custScaleY="17239" custLinFactX="30229" custLinFactNeighborX="100000" custLinFactNeighborY="-2243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60A4F1-FCF9-4654-BD52-4D6EAFC4595C}" type="pres">
      <dgm:prSet presAssocID="{5B8E9A6A-0B80-42A7-9D3F-1C19D064B664}" presName="bullet3b" presStyleLbl="node1" presStyleIdx="1" presStyleCnt="3" custScaleX="343758" custScaleY="343757" custLinFactX="45135" custLinFactY="37758" custLinFactNeighborX="100000" custLinFactNeighborY="100000"/>
      <dgm:spPr>
        <a:solidFill>
          <a:srgbClr val="F8AF92"/>
        </a:solidFill>
      </dgm:spPr>
    </dgm:pt>
    <dgm:pt modelId="{3D4208A7-12EF-4749-BE9C-245855AC2A6E}" type="pres">
      <dgm:prSet presAssocID="{5B8E9A6A-0B80-42A7-9D3F-1C19D064B664}" presName="textBox3b" presStyleLbl="revTx" presStyleIdx="1" presStyleCnt="3" custScaleX="63507" custScaleY="31175" custLinFactNeighborX="84009" custLinFactNeighborY="6545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F49148-0571-412B-8CE5-B2444FC19284}" type="pres">
      <dgm:prSet presAssocID="{AD9D2E2B-6BBB-4308-A7AA-8893D62C660D}" presName="bullet3c" presStyleLbl="node1" presStyleIdx="2" presStyleCnt="3" custLinFactX="52754" custLinFactY="171431" custLinFactNeighborX="100000" custLinFactNeighborY="200000"/>
      <dgm:spPr>
        <a:noFill/>
      </dgm:spPr>
    </dgm:pt>
    <dgm:pt modelId="{A98B81CF-7D5F-4CA3-AA64-D8381FAFCB7C}" type="pres">
      <dgm:prSet presAssocID="{AD9D2E2B-6BBB-4308-A7AA-8893D62C660D}" presName="textBox3c" presStyleLbl="revTx" presStyleIdx="2" presStyleCnt="3" custScaleX="66009" custScaleY="51767" custLinFactX="4461" custLinFactY="100000" custLinFactNeighborX="100000" custLinFactNeighborY="16606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BB52720-5F57-41F6-9F84-EBFCC818D414}" type="presOf" srcId="{5A9F054A-7EDB-4179-9862-E21AA7D5478D}" destId="{DE5E5967-C048-4156-9FFB-D739F844891C}" srcOrd="0" destOrd="0" presId="urn:microsoft.com/office/officeart/2005/8/layout/arrow2"/>
    <dgm:cxn modelId="{B2174CFC-C5C1-47EE-A89C-E63241BF5E22}" srcId="{5A9F054A-7EDB-4179-9862-E21AA7D5478D}" destId="{CAB55DF9-2BBE-4E99-A4F9-D9917E327F3E}" srcOrd="0" destOrd="0" parTransId="{A66431FC-E1E9-4EFF-AF68-FBD7A6AF1197}" sibTransId="{082BC73F-CDAD-4D6E-8893-A7EF78494F4A}"/>
    <dgm:cxn modelId="{B2FA8E0C-E872-45A2-A40F-B262EFBFF3FE}" type="presOf" srcId="{5B8E9A6A-0B80-42A7-9D3F-1C19D064B664}" destId="{3D4208A7-12EF-4749-BE9C-245855AC2A6E}" srcOrd="0" destOrd="0" presId="urn:microsoft.com/office/officeart/2005/8/layout/arrow2"/>
    <dgm:cxn modelId="{09CC503F-5B36-4F5B-BA0B-ABDAA7E78D87}" type="presOf" srcId="{CAB55DF9-2BBE-4E99-A4F9-D9917E327F3E}" destId="{269CB30D-F407-457A-9F48-FE2CD73DD39D}" srcOrd="0" destOrd="0" presId="urn:microsoft.com/office/officeart/2005/8/layout/arrow2"/>
    <dgm:cxn modelId="{6703A8E3-06DB-48EA-87AB-A791F6632BBF}" srcId="{5A9F054A-7EDB-4179-9862-E21AA7D5478D}" destId="{5B8E9A6A-0B80-42A7-9D3F-1C19D064B664}" srcOrd="1" destOrd="0" parTransId="{6D21688F-4D8A-438F-A51F-7BE8587770CF}" sibTransId="{3C4322A0-B54C-49EF-B0D5-255F8DBF0ECD}"/>
    <dgm:cxn modelId="{2D32F513-3416-46A6-8484-50D4A8090B38}" type="presOf" srcId="{AD9D2E2B-6BBB-4308-A7AA-8893D62C660D}" destId="{A98B81CF-7D5F-4CA3-AA64-D8381FAFCB7C}" srcOrd="0" destOrd="0" presId="urn:microsoft.com/office/officeart/2005/8/layout/arrow2"/>
    <dgm:cxn modelId="{791444E5-2221-4F29-B568-2C1CDA91C0FA}" srcId="{5A9F054A-7EDB-4179-9862-E21AA7D5478D}" destId="{AD9D2E2B-6BBB-4308-A7AA-8893D62C660D}" srcOrd="2" destOrd="0" parTransId="{4FAA187A-A79E-4229-8D3B-11A64DA2C994}" sibTransId="{6B11B04D-FCF9-4788-A4BD-AB5370914973}"/>
    <dgm:cxn modelId="{7436F5DE-879B-426F-B89E-EDA8DD8376A2}" type="presParOf" srcId="{DE5E5967-C048-4156-9FFB-D739F844891C}" destId="{84BD0CEA-2A9C-4673-AFFD-9A5A09F25B10}" srcOrd="0" destOrd="0" presId="urn:microsoft.com/office/officeart/2005/8/layout/arrow2"/>
    <dgm:cxn modelId="{6A81E51F-7DB9-40B8-A944-ABAB02CAA7A4}" type="presParOf" srcId="{DE5E5967-C048-4156-9FFB-D739F844891C}" destId="{9C87C284-9892-4142-B701-8D67F69A899E}" srcOrd="1" destOrd="0" presId="urn:microsoft.com/office/officeart/2005/8/layout/arrow2"/>
    <dgm:cxn modelId="{9E2CE1B4-CF5A-4558-9731-9260871091BE}" type="presParOf" srcId="{9C87C284-9892-4142-B701-8D67F69A899E}" destId="{3B8525BB-27B6-4ECC-8C23-E51AC854B2BB}" srcOrd="0" destOrd="0" presId="urn:microsoft.com/office/officeart/2005/8/layout/arrow2"/>
    <dgm:cxn modelId="{D92FD9D1-AA9A-4864-BAB8-18F9A382D26A}" type="presParOf" srcId="{9C87C284-9892-4142-B701-8D67F69A899E}" destId="{269CB30D-F407-457A-9F48-FE2CD73DD39D}" srcOrd="1" destOrd="0" presId="urn:microsoft.com/office/officeart/2005/8/layout/arrow2"/>
    <dgm:cxn modelId="{D21B5075-C61C-4628-8363-B1D404D6AAC8}" type="presParOf" srcId="{9C87C284-9892-4142-B701-8D67F69A899E}" destId="{3460A4F1-FCF9-4654-BD52-4D6EAFC4595C}" srcOrd="2" destOrd="0" presId="urn:microsoft.com/office/officeart/2005/8/layout/arrow2"/>
    <dgm:cxn modelId="{51E571FF-DE27-427E-885E-0B3EC4C13CC8}" type="presParOf" srcId="{9C87C284-9892-4142-B701-8D67F69A899E}" destId="{3D4208A7-12EF-4749-BE9C-245855AC2A6E}" srcOrd="3" destOrd="0" presId="urn:microsoft.com/office/officeart/2005/8/layout/arrow2"/>
    <dgm:cxn modelId="{A901DC1B-207E-41A1-B94D-056D63BBC189}" type="presParOf" srcId="{9C87C284-9892-4142-B701-8D67F69A899E}" destId="{32F49148-0571-412B-8CE5-B2444FC19284}" srcOrd="4" destOrd="0" presId="urn:microsoft.com/office/officeart/2005/8/layout/arrow2"/>
    <dgm:cxn modelId="{AB1F47A9-FEDA-480B-A56F-BB90853EB2B3}" type="presParOf" srcId="{9C87C284-9892-4142-B701-8D67F69A899E}" destId="{A98B81CF-7D5F-4CA3-AA64-D8381FAFCB7C}" srcOrd="5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B416143-083C-473C-94F0-4FB05930C6B9}" type="doc">
      <dgm:prSet loTypeId="urn:microsoft.com/office/officeart/2005/8/layout/gear1" loCatId="relationship" qsTypeId="urn:microsoft.com/office/officeart/2005/8/quickstyle/simple2" qsCatId="simple" csTypeId="urn:microsoft.com/office/officeart/2005/8/colors/colorful5" csCatId="colorful" phldr="1"/>
      <dgm:spPr/>
    </dgm:pt>
    <dgm:pt modelId="{7435DECE-633B-44E2-8DBD-CCD5778924F6}">
      <dgm:prSet phldrT="[Текст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400" b="1" dirty="0" smtClean="0"/>
            <a:t>102,4%</a:t>
          </a:r>
          <a:endParaRPr lang="ru-RU" sz="2400" b="1" dirty="0"/>
        </a:p>
      </dgm:t>
    </dgm:pt>
    <dgm:pt modelId="{91D00F3C-606E-4A56-B437-8AD7BED83E94}" type="parTrans" cxnId="{2578A786-C281-4A8F-B809-6C80A0743B00}">
      <dgm:prSet/>
      <dgm:spPr/>
      <dgm:t>
        <a:bodyPr/>
        <a:lstStyle/>
        <a:p>
          <a:endParaRPr lang="ru-RU"/>
        </a:p>
      </dgm:t>
    </dgm:pt>
    <dgm:pt modelId="{DE51EA5C-90CB-45EA-829A-B8B37C891F1E}" type="sibTrans" cxnId="{2578A786-C281-4A8F-B809-6C80A0743B00}">
      <dgm:prSet/>
      <dgm:spPr>
        <a:solidFill>
          <a:srgbClr val="FFFCE7"/>
        </a:solidFill>
        <a:ln w="6350">
          <a:solidFill>
            <a:schemeClr val="accent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ru-RU"/>
        </a:p>
      </dgm:t>
    </dgm:pt>
    <dgm:pt modelId="{C4ACA414-3693-4DA5-A35D-F6744E99ACA0}">
      <dgm:prSet phldrT="[Текст]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b="1" dirty="0" smtClean="0"/>
            <a:t>99,5%</a:t>
          </a:r>
          <a:endParaRPr lang="ru-RU" b="1" dirty="0"/>
        </a:p>
      </dgm:t>
    </dgm:pt>
    <dgm:pt modelId="{7B0C56BD-B9E1-414C-A8FB-2A1087BAC12C}" type="parTrans" cxnId="{A53BC39A-E070-4467-95D7-E93766C01587}">
      <dgm:prSet/>
      <dgm:spPr/>
      <dgm:t>
        <a:bodyPr/>
        <a:lstStyle/>
        <a:p>
          <a:endParaRPr lang="ru-RU"/>
        </a:p>
      </dgm:t>
    </dgm:pt>
    <dgm:pt modelId="{52D57B2C-1285-4D6D-8D74-0AB95794B237}" type="sibTrans" cxnId="{A53BC39A-E070-4467-95D7-E93766C01587}">
      <dgm:prSet/>
      <dgm:spPr/>
      <dgm:t>
        <a:bodyPr/>
        <a:lstStyle/>
        <a:p>
          <a:endParaRPr lang="ru-RU"/>
        </a:p>
      </dgm:t>
    </dgm:pt>
    <dgm:pt modelId="{D423B419-962A-47C1-8FA7-0CF64C6F04A2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300" b="1" dirty="0" smtClean="0"/>
            <a:t>101,3%</a:t>
          </a:r>
          <a:endParaRPr lang="ru-RU" sz="2300" b="1" dirty="0"/>
        </a:p>
      </dgm:t>
    </dgm:pt>
    <dgm:pt modelId="{5926BBA2-DF5C-4C94-96FF-5B19C719122C}" type="parTrans" cxnId="{723433F6-3504-46FA-8FC5-3A30AB4D621B}">
      <dgm:prSet/>
      <dgm:spPr/>
      <dgm:t>
        <a:bodyPr/>
        <a:lstStyle/>
        <a:p>
          <a:endParaRPr lang="ru-RU"/>
        </a:p>
      </dgm:t>
    </dgm:pt>
    <dgm:pt modelId="{398B130C-95AD-452F-BD11-0C3F1068005A}" type="sibTrans" cxnId="{723433F6-3504-46FA-8FC5-3A30AB4D621B}">
      <dgm:prSet/>
      <dgm:spPr/>
      <dgm:t>
        <a:bodyPr/>
        <a:lstStyle/>
        <a:p>
          <a:endParaRPr lang="ru-RU"/>
        </a:p>
      </dgm:t>
    </dgm:pt>
    <dgm:pt modelId="{EB9916DB-C12D-4126-BE4C-4683561EA6CE}" type="pres">
      <dgm:prSet presAssocID="{6B416143-083C-473C-94F0-4FB05930C6B9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6E3A19D0-8903-46CE-85F4-65253EC4083F}" type="pres">
      <dgm:prSet presAssocID="{7435DECE-633B-44E2-8DBD-CCD5778924F6}" presName="gear1" presStyleLbl="node1" presStyleIdx="0" presStyleCnt="3" custLinFactNeighborX="-1131" custLinFactNeighborY="17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6CBC0F-3D24-496D-B3D3-6D8D318D7D66}" type="pres">
      <dgm:prSet presAssocID="{7435DECE-633B-44E2-8DBD-CCD5778924F6}" presName="gear1srcNode" presStyleLbl="node1" presStyleIdx="0" presStyleCnt="3"/>
      <dgm:spPr/>
      <dgm:t>
        <a:bodyPr/>
        <a:lstStyle/>
        <a:p>
          <a:endParaRPr lang="ru-RU"/>
        </a:p>
      </dgm:t>
    </dgm:pt>
    <dgm:pt modelId="{90CB5F00-0725-4E3A-9F46-E4C972BD02A7}" type="pres">
      <dgm:prSet presAssocID="{7435DECE-633B-44E2-8DBD-CCD5778924F6}" presName="gear1dstNode" presStyleLbl="node1" presStyleIdx="0" presStyleCnt="3"/>
      <dgm:spPr/>
      <dgm:t>
        <a:bodyPr/>
        <a:lstStyle/>
        <a:p>
          <a:endParaRPr lang="ru-RU"/>
        </a:p>
      </dgm:t>
    </dgm:pt>
    <dgm:pt modelId="{B5F1688D-8213-4D63-8F10-8C98927F12F0}" type="pres">
      <dgm:prSet presAssocID="{C4ACA414-3693-4DA5-A35D-F6744E99ACA0}" presName="gear2" presStyleLbl="node1" presStyleIdx="1" presStyleCnt="3" custScaleX="83434" custScaleY="83434" custLinFactNeighborX="79787" custLinFactNeighborY="-4727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0E0FF37-BCCF-4F18-A01E-ACE004E55AA3}" type="pres">
      <dgm:prSet presAssocID="{C4ACA414-3693-4DA5-A35D-F6744E99ACA0}" presName="gear2srcNode" presStyleLbl="node1" presStyleIdx="1" presStyleCnt="3"/>
      <dgm:spPr/>
      <dgm:t>
        <a:bodyPr/>
        <a:lstStyle/>
        <a:p>
          <a:endParaRPr lang="ru-RU"/>
        </a:p>
      </dgm:t>
    </dgm:pt>
    <dgm:pt modelId="{F759115A-6250-42C4-863A-867EF4E86A3F}" type="pres">
      <dgm:prSet presAssocID="{C4ACA414-3693-4DA5-A35D-F6744E99ACA0}" presName="gear2dstNode" presStyleLbl="node1" presStyleIdx="1" presStyleCnt="3"/>
      <dgm:spPr/>
      <dgm:t>
        <a:bodyPr/>
        <a:lstStyle/>
        <a:p>
          <a:endParaRPr lang="ru-RU"/>
        </a:p>
      </dgm:t>
    </dgm:pt>
    <dgm:pt modelId="{37A3EEAD-51FD-4B6C-95E9-28426010FEC7}" type="pres">
      <dgm:prSet presAssocID="{D423B419-962A-47C1-8FA7-0CF64C6F04A2}" presName="gear3" presStyleLbl="node1" presStyleIdx="2" presStyleCnt="3" custScaleX="110959" custScaleY="110959" custLinFactNeighborX="-47221" custLinFactNeighborY="58919"/>
      <dgm:spPr/>
      <dgm:t>
        <a:bodyPr/>
        <a:lstStyle/>
        <a:p>
          <a:endParaRPr lang="ru-RU"/>
        </a:p>
      </dgm:t>
    </dgm:pt>
    <dgm:pt modelId="{881EBBDE-6AA2-4566-9B5F-435169C2B269}" type="pres">
      <dgm:prSet presAssocID="{D423B419-962A-47C1-8FA7-0CF64C6F04A2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E82FCF0-89F9-4B4D-A507-8B7E83C6A0EC}" type="pres">
      <dgm:prSet presAssocID="{D423B419-962A-47C1-8FA7-0CF64C6F04A2}" presName="gear3srcNode" presStyleLbl="node1" presStyleIdx="2" presStyleCnt="3"/>
      <dgm:spPr/>
      <dgm:t>
        <a:bodyPr/>
        <a:lstStyle/>
        <a:p>
          <a:endParaRPr lang="ru-RU"/>
        </a:p>
      </dgm:t>
    </dgm:pt>
    <dgm:pt modelId="{44A32F4E-14B7-44FF-B8F4-2CDCE3251CB5}" type="pres">
      <dgm:prSet presAssocID="{D423B419-962A-47C1-8FA7-0CF64C6F04A2}" presName="gear3dstNode" presStyleLbl="node1" presStyleIdx="2" presStyleCnt="3"/>
      <dgm:spPr/>
      <dgm:t>
        <a:bodyPr/>
        <a:lstStyle/>
        <a:p>
          <a:endParaRPr lang="ru-RU"/>
        </a:p>
      </dgm:t>
    </dgm:pt>
    <dgm:pt modelId="{20A51AF5-BB73-4C2C-8BC3-83444DCC413E}" type="pres">
      <dgm:prSet presAssocID="{DE51EA5C-90CB-45EA-829A-B8B37C891F1E}" presName="connector1" presStyleLbl="sibTrans2D1" presStyleIdx="0" presStyleCnt="3" custAng="9506661" custFlipHor="1" custScaleX="51364" custScaleY="71593" custLinFactNeighborX="11037" custLinFactNeighborY="9984"/>
      <dgm:spPr/>
      <dgm:t>
        <a:bodyPr/>
        <a:lstStyle/>
        <a:p>
          <a:endParaRPr lang="ru-RU"/>
        </a:p>
      </dgm:t>
    </dgm:pt>
    <dgm:pt modelId="{6BA29002-AF30-4522-8B46-12A48D3E8C50}" type="pres">
      <dgm:prSet presAssocID="{52D57B2C-1285-4D6D-8D74-0AB95794B237}" presName="connector2" presStyleLbl="sibTrans2D1" presStyleIdx="1" presStyleCnt="3" custAng="806094" custScaleX="113012" custLinFactNeighborX="72051" custLinFactNeighborY="-27188"/>
      <dgm:spPr/>
      <dgm:t>
        <a:bodyPr/>
        <a:lstStyle/>
        <a:p>
          <a:endParaRPr lang="ru-RU"/>
        </a:p>
      </dgm:t>
    </dgm:pt>
    <dgm:pt modelId="{3F4D44A9-4E44-44EC-B96C-A9E923846E6B}" type="pres">
      <dgm:prSet presAssocID="{398B130C-95AD-452F-BD11-0C3F1068005A}" presName="connector3" presStyleLbl="sibTrans2D1" presStyleIdx="2" presStyleCnt="3" custAng="21421336" custScaleX="142303" custScaleY="100493" custLinFactNeighborX="-22404" custLinFactNeighborY="50106"/>
      <dgm:spPr/>
      <dgm:t>
        <a:bodyPr/>
        <a:lstStyle/>
        <a:p>
          <a:endParaRPr lang="ru-RU"/>
        </a:p>
      </dgm:t>
    </dgm:pt>
  </dgm:ptLst>
  <dgm:cxnLst>
    <dgm:cxn modelId="{1E5A11D8-3A21-4852-BC0B-177F6D94EA30}" type="presOf" srcId="{6B416143-083C-473C-94F0-4FB05930C6B9}" destId="{EB9916DB-C12D-4126-BE4C-4683561EA6CE}" srcOrd="0" destOrd="0" presId="urn:microsoft.com/office/officeart/2005/8/layout/gear1"/>
    <dgm:cxn modelId="{D6EDD097-AD3F-495A-B681-C9B7ECA1B65B}" type="presOf" srcId="{7435DECE-633B-44E2-8DBD-CCD5778924F6}" destId="{556CBC0F-3D24-496D-B3D3-6D8D318D7D66}" srcOrd="1" destOrd="0" presId="urn:microsoft.com/office/officeart/2005/8/layout/gear1"/>
    <dgm:cxn modelId="{A53BC39A-E070-4467-95D7-E93766C01587}" srcId="{6B416143-083C-473C-94F0-4FB05930C6B9}" destId="{C4ACA414-3693-4DA5-A35D-F6744E99ACA0}" srcOrd="1" destOrd="0" parTransId="{7B0C56BD-B9E1-414C-A8FB-2A1087BAC12C}" sibTransId="{52D57B2C-1285-4D6D-8D74-0AB95794B237}"/>
    <dgm:cxn modelId="{C5A6BD90-BA29-4565-8311-ADC8D935E303}" type="presOf" srcId="{DE51EA5C-90CB-45EA-829A-B8B37C891F1E}" destId="{20A51AF5-BB73-4C2C-8BC3-83444DCC413E}" srcOrd="0" destOrd="0" presId="urn:microsoft.com/office/officeart/2005/8/layout/gear1"/>
    <dgm:cxn modelId="{A3D61E08-1D31-4CAE-8744-CA7555E433A5}" type="presOf" srcId="{D423B419-962A-47C1-8FA7-0CF64C6F04A2}" destId="{37A3EEAD-51FD-4B6C-95E9-28426010FEC7}" srcOrd="0" destOrd="0" presId="urn:microsoft.com/office/officeart/2005/8/layout/gear1"/>
    <dgm:cxn modelId="{403EF01E-BA8D-4181-BDDA-A58B2617AC1A}" type="presOf" srcId="{398B130C-95AD-452F-BD11-0C3F1068005A}" destId="{3F4D44A9-4E44-44EC-B96C-A9E923846E6B}" srcOrd="0" destOrd="0" presId="urn:microsoft.com/office/officeart/2005/8/layout/gear1"/>
    <dgm:cxn modelId="{CB47BF69-93A0-4E1F-A98F-78CFFD58EA5F}" type="presOf" srcId="{D423B419-962A-47C1-8FA7-0CF64C6F04A2}" destId="{881EBBDE-6AA2-4566-9B5F-435169C2B269}" srcOrd="1" destOrd="0" presId="urn:microsoft.com/office/officeart/2005/8/layout/gear1"/>
    <dgm:cxn modelId="{829FEFD4-1C81-41C6-84A9-55D0421EE7E0}" type="presOf" srcId="{7435DECE-633B-44E2-8DBD-CCD5778924F6}" destId="{6E3A19D0-8903-46CE-85F4-65253EC4083F}" srcOrd="0" destOrd="0" presId="urn:microsoft.com/office/officeart/2005/8/layout/gear1"/>
    <dgm:cxn modelId="{9855FAEA-83B4-4823-8486-2ED0156C5116}" type="presOf" srcId="{52D57B2C-1285-4D6D-8D74-0AB95794B237}" destId="{6BA29002-AF30-4522-8B46-12A48D3E8C50}" srcOrd="0" destOrd="0" presId="urn:microsoft.com/office/officeart/2005/8/layout/gear1"/>
    <dgm:cxn modelId="{2578A786-C281-4A8F-B809-6C80A0743B00}" srcId="{6B416143-083C-473C-94F0-4FB05930C6B9}" destId="{7435DECE-633B-44E2-8DBD-CCD5778924F6}" srcOrd="0" destOrd="0" parTransId="{91D00F3C-606E-4A56-B437-8AD7BED83E94}" sibTransId="{DE51EA5C-90CB-45EA-829A-B8B37C891F1E}"/>
    <dgm:cxn modelId="{F3DF2F8E-2016-4EA5-B817-6D6629645086}" type="presOf" srcId="{C4ACA414-3693-4DA5-A35D-F6744E99ACA0}" destId="{F759115A-6250-42C4-863A-867EF4E86A3F}" srcOrd="2" destOrd="0" presId="urn:microsoft.com/office/officeart/2005/8/layout/gear1"/>
    <dgm:cxn modelId="{EB0B0097-8B24-4F1B-A4F6-3D9AC0ADF5B7}" type="presOf" srcId="{D423B419-962A-47C1-8FA7-0CF64C6F04A2}" destId="{AE82FCF0-89F9-4B4D-A507-8B7E83C6A0EC}" srcOrd="2" destOrd="0" presId="urn:microsoft.com/office/officeart/2005/8/layout/gear1"/>
    <dgm:cxn modelId="{7C2522AE-844D-4246-9BFD-A339BE29C967}" type="presOf" srcId="{C4ACA414-3693-4DA5-A35D-F6744E99ACA0}" destId="{B5F1688D-8213-4D63-8F10-8C98927F12F0}" srcOrd="0" destOrd="0" presId="urn:microsoft.com/office/officeart/2005/8/layout/gear1"/>
    <dgm:cxn modelId="{27330294-E8E1-4ECA-9941-D47699D56308}" type="presOf" srcId="{C4ACA414-3693-4DA5-A35D-F6744E99ACA0}" destId="{E0E0FF37-BCCF-4F18-A01E-ACE004E55AA3}" srcOrd="1" destOrd="0" presId="urn:microsoft.com/office/officeart/2005/8/layout/gear1"/>
    <dgm:cxn modelId="{89194891-AD2A-4A4D-BAB9-B04618953218}" type="presOf" srcId="{7435DECE-633B-44E2-8DBD-CCD5778924F6}" destId="{90CB5F00-0725-4E3A-9F46-E4C972BD02A7}" srcOrd="2" destOrd="0" presId="urn:microsoft.com/office/officeart/2005/8/layout/gear1"/>
    <dgm:cxn modelId="{723433F6-3504-46FA-8FC5-3A30AB4D621B}" srcId="{6B416143-083C-473C-94F0-4FB05930C6B9}" destId="{D423B419-962A-47C1-8FA7-0CF64C6F04A2}" srcOrd="2" destOrd="0" parTransId="{5926BBA2-DF5C-4C94-96FF-5B19C719122C}" sibTransId="{398B130C-95AD-452F-BD11-0C3F1068005A}"/>
    <dgm:cxn modelId="{EB1C3A22-3C99-4F4D-B4AA-E905982416EE}" type="presOf" srcId="{D423B419-962A-47C1-8FA7-0CF64C6F04A2}" destId="{44A32F4E-14B7-44FF-B8F4-2CDCE3251CB5}" srcOrd="3" destOrd="0" presId="urn:microsoft.com/office/officeart/2005/8/layout/gear1"/>
    <dgm:cxn modelId="{97DABA11-8000-4809-A230-752C958E559C}" type="presParOf" srcId="{EB9916DB-C12D-4126-BE4C-4683561EA6CE}" destId="{6E3A19D0-8903-46CE-85F4-65253EC4083F}" srcOrd="0" destOrd="0" presId="urn:microsoft.com/office/officeart/2005/8/layout/gear1"/>
    <dgm:cxn modelId="{D0C8867E-A2CE-488D-8E18-FB6CBF1477D9}" type="presParOf" srcId="{EB9916DB-C12D-4126-BE4C-4683561EA6CE}" destId="{556CBC0F-3D24-496D-B3D3-6D8D318D7D66}" srcOrd="1" destOrd="0" presId="urn:microsoft.com/office/officeart/2005/8/layout/gear1"/>
    <dgm:cxn modelId="{2278AEC1-7D9F-46E6-A649-84496A48EBA2}" type="presParOf" srcId="{EB9916DB-C12D-4126-BE4C-4683561EA6CE}" destId="{90CB5F00-0725-4E3A-9F46-E4C972BD02A7}" srcOrd="2" destOrd="0" presId="urn:microsoft.com/office/officeart/2005/8/layout/gear1"/>
    <dgm:cxn modelId="{06EB7B1E-932D-4813-881D-7583CDC65925}" type="presParOf" srcId="{EB9916DB-C12D-4126-BE4C-4683561EA6CE}" destId="{B5F1688D-8213-4D63-8F10-8C98927F12F0}" srcOrd="3" destOrd="0" presId="urn:microsoft.com/office/officeart/2005/8/layout/gear1"/>
    <dgm:cxn modelId="{524249A6-FDC5-4439-B7F0-9BB26A152D85}" type="presParOf" srcId="{EB9916DB-C12D-4126-BE4C-4683561EA6CE}" destId="{E0E0FF37-BCCF-4F18-A01E-ACE004E55AA3}" srcOrd="4" destOrd="0" presId="urn:microsoft.com/office/officeart/2005/8/layout/gear1"/>
    <dgm:cxn modelId="{D42DB8D0-92E4-4D44-8668-C05CA965C7A7}" type="presParOf" srcId="{EB9916DB-C12D-4126-BE4C-4683561EA6CE}" destId="{F759115A-6250-42C4-863A-867EF4E86A3F}" srcOrd="5" destOrd="0" presId="urn:microsoft.com/office/officeart/2005/8/layout/gear1"/>
    <dgm:cxn modelId="{A623D5A6-AF44-4C38-ADE5-270E81AC7051}" type="presParOf" srcId="{EB9916DB-C12D-4126-BE4C-4683561EA6CE}" destId="{37A3EEAD-51FD-4B6C-95E9-28426010FEC7}" srcOrd="6" destOrd="0" presId="urn:microsoft.com/office/officeart/2005/8/layout/gear1"/>
    <dgm:cxn modelId="{E4BD1520-0CEC-45CF-B7BC-0DB4A5EC7F9B}" type="presParOf" srcId="{EB9916DB-C12D-4126-BE4C-4683561EA6CE}" destId="{881EBBDE-6AA2-4566-9B5F-435169C2B269}" srcOrd="7" destOrd="0" presId="urn:microsoft.com/office/officeart/2005/8/layout/gear1"/>
    <dgm:cxn modelId="{CA51D1CC-216F-4D02-BA6C-A44D65C3EA60}" type="presParOf" srcId="{EB9916DB-C12D-4126-BE4C-4683561EA6CE}" destId="{AE82FCF0-89F9-4B4D-A507-8B7E83C6A0EC}" srcOrd="8" destOrd="0" presId="urn:microsoft.com/office/officeart/2005/8/layout/gear1"/>
    <dgm:cxn modelId="{909D7F9E-2DA1-42B5-968A-1D4EA5D10ECF}" type="presParOf" srcId="{EB9916DB-C12D-4126-BE4C-4683561EA6CE}" destId="{44A32F4E-14B7-44FF-B8F4-2CDCE3251CB5}" srcOrd="9" destOrd="0" presId="urn:microsoft.com/office/officeart/2005/8/layout/gear1"/>
    <dgm:cxn modelId="{8659E7EB-6B27-4092-8177-4FF25CB16668}" type="presParOf" srcId="{EB9916DB-C12D-4126-BE4C-4683561EA6CE}" destId="{20A51AF5-BB73-4C2C-8BC3-83444DCC413E}" srcOrd="10" destOrd="0" presId="urn:microsoft.com/office/officeart/2005/8/layout/gear1"/>
    <dgm:cxn modelId="{36F1E628-218F-48F5-9B48-32EB3ED27C26}" type="presParOf" srcId="{EB9916DB-C12D-4126-BE4C-4683561EA6CE}" destId="{6BA29002-AF30-4522-8B46-12A48D3E8C50}" srcOrd="11" destOrd="0" presId="urn:microsoft.com/office/officeart/2005/8/layout/gear1"/>
    <dgm:cxn modelId="{7D1C745D-BCDD-441D-9B55-18BC91E5EF92}" type="presParOf" srcId="{EB9916DB-C12D-4126-BE4C-4683561EA6CE}" destId="{3F4D44A9-4E44-44EC-B96C-A9E923846E6B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9F375758-19CA-465E-88D4-A8C5D930D83D}" type="doc">
      <dgm:prSet loTypeId="urn:microsoft.com/office/officeart/2009/3/layout/DescendingProcess" loCatId="process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D84BA1D-A30A-40A8-958E-ACAFEFFD4C14}">
      <dgm:prSet phldrT="[Текст]" custT="1"/>
      <dgm:spPr/>
      <dgm:t>
        <a:bodyPr/>
        <a:lstStyle/>
        <a:p>
          <a:pPr>
            <a:lnSpc>
              <a:spcPct val="80000"/>
            </a:lnSpc>
          </a:pPr>
          <a:endParaRPr lang="ru-RU" sz="1800" b="1" dirty="0" smtClean="0"/>
        </a:p>
        <a:p>
          <a:pPr>
            <a:lnSpc>
              <a:spcPct val="80000"/>
            </a:lnSpc>
          </a:pPr>
          <a:endParaRPr lang="ru-RU" sz="1800" b="1" dirty="0" smtClean="0"/>
        </a:p>
        <a:p>
          <a:pPr>
            <a:lnSpc>
              <a:spcPct val="80000"/>
            </a:lnSpc>
          </a:pPr>
          <a:endParaRPr lang="ru-RU" sz="1800" b="1" dirty="0" smtClean="0"/>
        </a:p>
        <a:p>
          <a:pPr>
            <a:lnSpc>
              <a:spcPct val="80000"/>
            </a:lnSpc>
          </a:pPr>
          <a:endParaRPr lang="ru-RU" sz="1800" b="1" dirty="0" smtClean="0"/>
        </a:p>
        <a:p>
          <a:pPr>
            <a:lnSpc>
              <a:spcPct val="80000"/>
            </a:lnSpc>
          </a:pPr>
          <a:endParaRPr lang="ru-RU" sz="1800" b="1" dirty="0" smtClean="0"/>
        </a:p>
        <a:p>
          <a:pPr>
            <a:lnSpc>
              <a:spcPct val="80000"/>
            </a:lnSpc>
          </a:pPr>
          <a:endParaRPr lang="ru-RU" sz="1800" b="1" dirty="0" smtClean="0"/>
        </a:p>
        <a:p>
          <a:pPr>
            <a:lnSpc>
              <a:spcPct val="80000"/>
            </a:lnSpc>
          </a:pPr>
          <a:endParaRPr lang="ru-RU" sz="1800" b="1" dirty="0" smtClean="0"/>
        </a:p>
        <a:p>
          <a:pPr>
            <a:lnSpc>
              <a:spcPct val="80000"/>
            </a:lnSpc>
          </a:pPr>
          <a:endParaRPr lang="ru-RU" sz="1800" b="1" dirty="0" smtClean="0"/>
        </a:p>
        <a:p>
          <a:pPr>
            <a:lnSpc>
              <a:spcPct val="80000"/>
            </a:lnSpc>
          </a:pPr>
          <a:endParaRPr lang="ru-RU" sz="1800" b="1" dirty="0" smtClean="0"/>
        </a:p>
        <a:p>
          <a:pPr>
            <a:lnSpc>
              <a:spcPct val="80000"/>
            </a:lnSpc>
          </a:pPr>
          <a:r>
            <a:rPr lang="ru-RU" sz="1800" b="1" dirty="0" smtClean="0"/>
            <a:t>Уровень общей безработицы</a:t>
          </a:r>
          <a:br>
            <a:rPr lang="ru-RU" sz="1800" b="1" dirty="0" smtClean="0"/>
          </a:br>
          <a:r>
            <a:rPr lang="ru-RU" sz="1800" b="1" dirty="0" smtClean="0"/>
            <a:t>п</a:t>
          </a:r>
          <a:r>
            <a:rPr lang="ru-RU" sz="1600" b="1" dirty="0" smtClean="0"/>
            <a:t>о данным обследования рабочей силы с применением в соответствии с методологией МОТ (т.е. не имели работы или доходного занятия, искали работу </a:t>
          </a:r>
          <a:r>
            <a:rPr lang="ru-RU" sz="1600" dirty="0" smtClean="0"/>
            <a:t>и </a:t>
          </a:r>
          <a:r>
            <a:rPr lang="ru-RU" sz="1600" b="1" dirty="0" smtClean="0"/>
            <a:t>были готовы приступить к ней в обследуемую неделю). </a:t>
          </a:r>
          <a:endParaRPr lang="ru-RU" sz="1600" b="1" dirty="0"/>
        </a:p>
      </dgm:t>
    </dgm:pt>
    <dgm:pt modelId="{E704DC53-2456-42F4-895D-7930259A7AD8}" type="parTrans" cxnId="{B245B752-3B35-4239-8C12-D64B2B7B7546}">
      <dgm:prSet/>
      <dgm:spPr/>
      <dgm:t>
        <a:bodyPr/>
        <a:lstStyle/>
        <a:p>
          <a:endParaRPr lang="ru-RU"/>
        </a:p>
      </dgm:t>
    </dgm:pt>
    <dgm:pt modelId="{2D3B4AA5-9051-4680-8922-D3ADDE744931}" type="sibTrans" cxnId="{B245B752-3B35-4239-8C12-D64B2B7B7546}">
      <dgm:prSet/>
      <dgm:spPr/>
      <dgm:t>
        <a:bodyPr/>
        <a:lstStyle/>
        <a:p>
          <a:endParaRPr lang="ru-RU"/>
        </a:p>
      </dgm:t>
    </dgm:pt>
    <dgm:pt modelId="{5D50AFD6-0478-41EE-9A68-5E5BBC444200}">
      <dgm:prSet phldrT="[Текст]"/>
      <dgm:spPr/>
      <dgm:t>
        <a:bodyPr/>
        <a:lstStyle/>
        <a:p>
          <a:r>
            <a:rPr lang="ru-RU" smtClean="0"/>
            <a:t> </a:t>
          </a:r>
          <a:endParaRPr lang="ru-RU" dirty="0"/>
        </a:p>
      </dgm:t>
    </dgm:pt>
    <dgm:pt modelId="{647E09CA-7A74-4EC4-A87D-700A20D5CDF4}" type="sibTrans" cxnId="{AE5EE649-C0DD-4121-B03B-EC661AC25312}">
      <dgm:prSet/>
      <dgm:spPr/>
      <dgm:t>
        <a:bodyPr/>
        <a:lstStyle/>
        <a:p>
          <a:endParaRPr lang="ru-RU"/>
        </a:p>
      </dgm:t>
    </dgm:pt>
    <dgm:pt modelId="{AF0482DA-EBBB-4B19-9CF9-F07FB84E1A21}" type="parTrans" cxnId="{AE5EE649-C0DD-4121-B03B-EC661AC25312}">
      <dgm:prSet/>
      <dgm:spPr/>
      <dgm:t>
        <a:bodyPr/>
        <a:lstStyle/>
        <a:p>
          <a:endParaRPr lang="ru-RU"/>
        </a:p>
      </dgm:t>
    </dgm:pt>
    <dgm:pt modelId="{687F376B-EE43-49D8-A746-BE19279DC256}" type="pres">
      <dgm:prSet presAssocID="{9F375758-19CA-465E-88D4-A8C5D930D83D}" presName="Name0" presStyleCnt="0">
        <dgm:presLayoutVars>
          <dgm:chMax val="7"/>
          <dgm:chPref val="5"/>
        </dgm:presLayoutVars>
      </dgm:prSet>
      <dgm:spPr/>
      <dgm:t>
        <a:bodyPr/>
        <a:lstStyle/>
        <a:p>
          <a:endParaRPr lang="ru-RU"/>
        </a:p>
      </dgm:t>
    </dgm:pt>
    <dgm:pt modelId="{64DA65B9-FC2A-4981-AB62-E5BBF9BDEB52}" type="pres">
      <dgm:prSet presAssocID="{9F375758-19CA-465E-88D4-A8C5D930D83D}" presName="arrowNode" presStyleLbl="node1" presStyleIdx="0" presStyleCnt="1" custAng="20542688" custScaleX="108769" custScaleY="82230" custLinFactNeighborX="-11513" custLinFactNeighborY="12290"/>
      <dgm:spPr/>
      <dgm:t>
        <a:bodyPr/>
        <a:lstStyle/>
        <a:p>
          <a:endParaRPr lang="ru-RU"/>
        </a:p>
      </dgm:t>
    </dgm:pt>
    <dgm:pt modelId="{42ED6659-9C88-4EB0-B7DC-73CA540B383B}" type="pres">
      <dgm:prSet presAssocID="{4D84BA1D-A30A-40A8-958E-ACAFEFFD4C14}" presName="txNode1" presStyleLbl="revTx" presStyleIdx="0" presStyleCnt="2" custScaleX="257200" custScaleY="430601" custLinFactNeighborX="22195" custLinFactNeighborY="-110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0E6CAD-1200-4E1C-B025-08CABE3D6984}" type="pres">
      <dgm:prSet presAssocID="{5D50AFD6-0478-41EE-9A68-5E5BBC444200}" presName="txNode2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A5EF272-75E8-4D1F-A613-13DBE2E98B57}" type="presOf" srcId="{9F375758-19CA-465E-88D4-A8C5D930D83D}" destId="{687F376B-EE43-49D8-A746-BE19279DC256}" srcOrd="0" destOrd="0" presId="urn:microsoft.com/office/officeart/2009/3/layout/DescendingProcess"/>
    <dgm:cxn modelId="{9BFE8DFC-5FA3-4828-A0FB-9BDEFF937DE0}" type="presOf" srcId="{5D50AFD6-0478-41EE-9A68-5E5BBC444200}" destId="{750E6CAD-1200-4E1C-B025-08CABE3D6984}" srcOrd="0" destOrd="0" presId="urn:microsoft.com/office/officeart/2009/3/layout/DescendingProcess"/>
    <dgm:cxn modelId="{B245B752-3B35-4239-8C12-D64B2B7B7546}" srcId="{9F375758-19CA-465E-88D4-A8C5D930D83D}" destId="{4D84BA1D-A30A-40A8-958E-ACAFEFFD4C14}" srcOrd="0" destOrd="0" parTransId="{E704DC53-2456-42F4-895D-7930259A7AD8}" sibTransId="{2D3B4AA5-9051-4680-8922-D3ADDE744931}"/>
    <dgm:cxn modelId="{89F2BD06-36BA-4914-A28F-9F6C0038A9CE}" type="presOf" srcId="{4D84BA1D-A30A-40A8-958E-ACAFEFFD4C14}" destId="{42ED6659-9C88-4EB0-B7DC-73CA540B383B}" srcOrd="0" destOrd="0" presId="urn:microsoft.com/office/officeart/2009/3/layout/DescendingProcess"/>
    <dgm:cxn modelId="{AE5EE649-C0DD-4121-B03B-EC661AC25312}" srcId="{9F375758-19CA-465E-88D4-A8C5D930D83D}" destId="{5D50AFD6-0478-41EE-9A68-5E5BBC444200}" srcOrd="1" destOrd="0" parTransId="{AF0482DA-EBBB-4B19-9CF9-F07FB84E1A21}" sibTransId="{647E09CA-7A74-4EC4-A87D-700A20D5CDF4}"/>
    <dgm:cxn modelId="{12BA6E84-9046-4D09-9C4E-CE3A8FED5FA6}" type="presParOf" srcId="{687F376B-EE43-49D8-A746-BE19279DC256}" destId="{64DA65B9-FC2A-4981-AB62-E5BBF9BDEB52}" srcOrd="0" destOrd="0" presId="urn:microsoft.com/office/officeart/2009/3/layout/DescendingProcess"/>
    <dgm:cxn modelId="{DB08452F-7264-44E0-B707-E00AA9BF936E}" type="presParOf" srcId="{687F376B-EE43-49D8-A746-BE19279DC256}" destId="{42ED6659-9C88-4EB0-B7DC-73CA540B383B}" srcOrd="1" destOrd="0" presId="urn:microsoft.com/office/officeart/2009/3/layout/DescendingProcess"/>
    <dgm:cxn modelId="{A3C68C82-C399-4045-AC0E-7D4D61F24B5F}" type="presParOf" srcId="{687F376B-EE43-49D8-A746-BE19279DC256}" destId="{750E6CAD-1200-4E1C-B025-08CABE3D6984}" srcOrd="2" destOrd="0" presId="urn:microsoft.com/office/officeart/2009/3/layout/Descending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CD6C52-3D84-448B-82BB-3B97362A7C15}">
      <dsp:nvSpPr>
        <dsp:cNvPr id="0" name=""/>
        <dsp:cNvSpPr/>
      </dsp:nvSpPr>
      <dsp:spPr>
        <a:xfrm>
          <a:off x="1260252" y="126695"/>
          <a:ext cx="2638772" cy="916410"/>
        </a:xfrm>
        <a:prstGeom prst="ellipse">
          <a:avLst/>
        </a:prstGeom>
        <a:solidFill>
          <a:schemeClr val="accent5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z="-190500" extrusionH="12700"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DC4C383-F12E-44D9-9A28-27016AD9EE60}">
      <dsp:nvSpPr>
        <dsp:cNvPr id="0" name=""/>
        <dsp:cNvSpPr/>
      </dsp:nvSpPr>
      <dsp:spPr>
        <a:xfrm>
          <a:off x="2408809" y="2384308"/>
          <a:ext cx="568634" cy="289864"/>
        </a:xfrm>
        <a:prstGeom prst="downArrow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33F046D-97A9-4950-BF88-6D8BE698D255}">
      <dsp:nvSpPr>
        <dsp:cNvPr id="0" name=""/>
        <dsp:cNvSpPr/>
      </dsp:nvSpPr>
      <dsp:spPr>
        <a:xfrm>
          <a:off x="1356393" y="2632506"/>
          <a:ext cx="2454672" cy="6136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 </a:t>
          </a:r>
          <a:endParaRPr lang="ru-RU" sz="2100" kern="1200" dirty="0"/>
        </a:p>
      </dsp:txBody>
      <dsp:txXfrm>
        <a:off x="1356393" y="2632506"/>
        <a:ext cx="2454672" cy="613668"/>
      </dsp:txXfrm>
    </dsp:sp>
    <dsp:sp modelId="{54B86905-E4AD-4C41-A200-C0966F52C8C8}">
      <dsp:nvSpPr>
        <dsp:cNvPr id="0" name=""/>
        <dsp:cNvSpPr/>
      </dsp:nvSpPr>
      <dsp:spPr>
        <a:xfrm>
          <a:off x="2035124" y="1007076"/>
          <a:ext cx="1153536" cy="1153536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95,6 млн. </a:t>
          </a:r>
          <a:r>
            <a:rPr lang="ru-RU" sz="1000" b="1" kern="1200" dirty="0" smtClean="0"/>
            <a:t>показателей</a:t>
          </a:r>
          <a:endParaRPr lang="ru-RU" sz="1000" b="1" kern="1200" dirty="0"/>
        </a:p>
      </dsp:txBody>
      <dsp:txXfrm>
        <a:off x="2204055" y="1176007"/>
        <a:ext cx="815674" cy="815674"/>
      </dsp:txXfrm>
    </dsp:sp>
    <dsp:sp modelId="{38C5DAE5-5225-40E9-B043-BF56D0789ADB}">
      <dsp:nvSpPr>
        <dsp:cNvPr id="0" name=""/>
        <dsp:cNvSpPr/>
      </dsp:nvSpPr>
      <dsp:spPr>
        <a:xfrm>
          <a:off x="1505885" y="171120"/>
          <a:ext cx="1002647" cy="1002647"/>
        </a:xfrm>
        <a:prstGeom prst="ellipse">
          <a:avLst/>
        </a:prstGeom>
        <a:gradFill rotWithShape="0">
          <a:gsLst>
            <a:gs pos="0">
              <a:schemeClr val="accent5">
                <a:hueOff val="-4966938"/>
                <a:satOff val="19906"/>
                <a:lumOff val="4314"/>
                <a:alphaOff val="0"/>
                <a:shade val="51000"/>
                <a:satMod val="130000"/>
              </a:schemeClr>
            </a:gs>
            <a:gs pos="80000">
              <a:schemeClr val="accent5">
                <a:hueOff val="-4966938"/>
                <a:satOff val="19906"/>
                <a:lumOff val="4314"/>
                <a:alphaOff val="0"/>
                <a:shade val="93000"/>
                <a:satMod val="130000"/>
              </a:schemeClr>
            </a:gs>
            <a:gs pos="100000">
              <a:schemeClr val="accent5">
                <a:hueOff val="-4966938"/>
                <a:satOff val="19906"/>
                <a:lumOff val="431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endParaRPr lang="ru-RU" sz="1000" b="1" kern="1200" dirty="0"/>
        </a:p>
      </dsp:txBody>
      <dsp:txXfrm>
        <a:off x="1652719" y="317954"/>
        <a:ext cx="708979" cy="708979"/>
      </dsp:txXfrm>
    </dsp:sp>
    <dsp:sp modelId="{D85E0F7E-0F7D-46DD-984D-0E3435703AD3}">
      <dsp:nvSpPr>
        <dsp:cNvPr id="0" name=""/>
        <dsp:cNvSpPr/>
      </dsp:nvSpPr>
      <dsp:spPr>
        <a:xfrm>
          <a:off x="2595881" y="105983"/>
          <a:ext cx="1089432" cy="1035353"/>
        </a:xfrm>
        <a:prstGeom prst="ellipse">
          <a:avLst/>
        </a:prstGeom>
        <a:solidFill>
          <a:schemeClr val="accent2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 </a:t>
          </a:r>
          <a:r>
            <a:rPr lang="ru-RU" sz="1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1014 запросов</a:t>
          </a:r>
          <a:endParaRPr lang="ru-RU" sz="1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755425" y="257607"/>
        <a:ext cx="770344" cy="732105"/>
      </dsp:txXfrm>
    </dsp:sp>
    <dsp:sp modelId="{44878C42-FED0-4BD9-B0E5-ACD333E781E6}">
      <dsp:nvSpPr>
        <dsp:cNvPr id="0" name=""/>
        <dsp:cNvSpPr/>
      </dsp:nvSpPr>
      <dsp:spPr>
        <a:xfrm>
          <a:off x="1067098" y="8"/>
          <a:ext cx="3140368" cy="2265963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190753-5A08-42E1-8FFF-3A2543B1FBC9}">
      <dsp:nvSpPr>
        <dsp:cNvPr id="0" name=""/>
        <dsp:cNvSpPr/>
      </dsp:nvSpPr>
      <dsp:spPr>
        <a:xfrm>
          <a:off x="3697958" y="1686931"/>
          <a:ext cx="1630639" cy="1420639"/>
        </a:xfrm>
        <a:prstGeom prst="ellipse">
          <a:avLst/>
        </a:prstGeom>
        <a:solidFill>
          <a:schemeClr val="accent6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  <a:scene3d>
            <a:camera prst="orthographicFront"/>
            <a:lightRig rig="flat" dir="t">
              <a:rot lat="0" lon="0" rev="18900000"/>
            </a:lightRig>
          </a:scene3d>
          <a:sp3d extrusionH="31750" contourW="6350" prstMaterial="powder">
            <a:bevelT w="19050" h="19050" prst="angle"/>
            <a:contourClr>
              <a:schemeClr val="accent3">
                <a:tint val="100000"/>
                <a:shade val="100000"/>
                <a:satMod val="100000"/>
                <a:hueMod val="100000"/>
              </a:schemeClr>
            </a:contourClr>
          </a:sp3d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cap="none" spc="0" dirty="0" smtClean="0">
              <a:ln/>
              <a:effectLst/>
            </a:rPr>
            <a:t>Астраханьстат</a:t>
          </a:r>
          <a:endParaRPr lang="ru-RU" sz="1200" b="1" kern="1200" cap="none" spc="0" dirty="0">
            <a:ln/>
            <a:effectLst/>
          </a:endParaRPr>
        </a:p>
      </dsp:txBody>
      <dsp:txXfrm>
        <a:off x="3936760" y="1894979"/>
        <a:ext cx="1153035" cy="1004543"/>
      </dsp:txXfrm>
    </dsp:sp>
    <dsp:sp modelId="{8F055F8A-D682-4452-9A06-117486527BA5}">
      <dsp:nvSpPr>
        <dsp:cNvPr id="0" name=""/>
        <dsp:cNvSpPr/>
      </dsp:nvSpPr>
      <dsp:spPr>
        <a:xfrm rot="5400000" flipV="1">
          <a:off x="4339241" y="1243977"/>
          <a:ext cx="348483" cy="46693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 dirty="0"/>
        </a:p>
      </dsp:txBody>
      <dsp:txXfrm rot="10800000">
        <a:off x="4391514" y="1285091"/>
        <a:ext cx="243938" cy="280158"/>
      </dsp:txXfrm>
    </dsp:sp>
    <dsp:sp modelId="{A8B5DE55-A021-4E8F-B6B2-006422AA63C8}">
      <dsp:nvSpPr>
        <dsp:cNvPr id="0" name=""/>
        <dsp:cNvSpPr/>
      </dsp:nvSpPr>
      <dsp:spPr>
        <a:xfrm>
          <a:off x="3823871" y="120845"/>
          <a:ext cx="1259999" cy="924952"/>
        </a:xfrm>
        <a:prstGeom prst="ellipse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>
              <a:noFill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отчеты</a:t>
          </a:r>
          <a:endParaRPr lang="ru-RU" sz="2200" kern="1200" dirty="0">
            <a:noFill/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008394" y="256301"/>
        <a:ext cx="890953" cy="654040"/>
      </dsp:txXfrm>
    </dsp:sp>
    <dsp:sp modelId="{CA66B9F8-26C0-45BD-A2A4-E73E67B9CA30}">
      <dsp:nvSpPr>
        <dsp:cNvPr id="0" name=""/>
        <dsp:cNvSpPr/>
      </dsp:nvSpPr>
      <dsp:spPr>
        <a:xfrm rot="21511449">
          <a:off x="5419578" y="2156864"/>
          <a:ext cx="220199" cy="42839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/>
        </a:p>
      </dsp:txBody>
      <dsp:txXfrm>
        <a:off x="5419589" y="2243395"/>
        <a:ext cx="154139" cy="257039"/>
      </dsp:txXfrm>
    </dsp:sp>
    <dsp:sp modelId="{2E341579-0BAD-4402-A2D1-943EE0AECC60}">
      <dsp:nvSpPr>
        <dsp:cNvPr id="0" name=""/>
        <dsp:cNvSpPr/>
      </dsp:nvSpPr>
      <dsp:spPr>
        <a:xfrm>
          <a:off x="5743246" y="1574111"/>
          <a:ext cx="1673581" cy="1539782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1598</a:t>
          </a:r>
          <a:br>
            <a:rPr lang="ru-RU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ru-RU" sz="1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работ по заказам пользователей</a:t>
          </a:r>
          <a:endParaRPr lang="ru-RU" sz="1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988336" y="1799607"/>
        <a:ext cx="1183401" cy="1088790"/>
      </dsp:txXfrm>
    </dsp:sp>
    <dsp:sp modelId="{05B518DA-B596-47E7-BECD-52471B618DCF}">
      <dsp:nvSpPr>
        <dsp:cNvPr id="0" name=""/>
        <dsp:cNvSpPr/>
      </dsp:nvSpPr>
      <dsp:spPr>
        <a:xfrm rot="5452583">
          <a:off x="4391004" y="3091631"/>
          <a:ext cx="216750" cy="42839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/>
        </a:p>
      </dsp:txBody>
      <dsp:txXfrm rot="10800000">
        <a:off x="4424014" y="3144802"/>
        <a:ext cx="151725" cy="257039"/>
      </dsp:txXfrm>
    </dsp:sp>
    <dsp:sp modelId="{B73D4BA2-F3A7-45C5-9FF5-44E51A763B03}">
      <dsp:nvSpPr>
        <dsp:cNvPr id="0" name=""/>
        <dsp:cNvSpPr/>
      </dsp:nvSpPr>
      <dsp:spPr>
        <a:xfrm>
          <a:off x="3816419" y="3516377"/>
          <a:ext cx="1342302" cy="1122886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2021</a:t>
          </a:r>
          <a:br>
            <a:rPr lang="ru-RU" sz="2400" b="1" kern="1200" dirty="0" smtClean="0"/>
          </a:br>
          <a:r>
            <a:rPr lang="ru-RU" sz="1200" b="1" kern="1200" dirty="0" smtClean="0">
              <a:effectLst/>
            </a:rPr>
            <a:t>публикация в открытом доступе</a:t>
          </a:r>
          <a:endParaRPr lang="ru-RU" sz="1200" b="1" kern="1200" dirty="0">
            <a:effectLst/>
          </a:endParaRPr>
        </a:p>
      </dsp:txBody>
      <dsp:txXfrm>
        <a:off x="4012995" y="3680820"/>
        <a:ext cx="949150" cy="794000"/>
      </dsp:txXfrm>
    </dsp:sp>
    <dsp:sp modelId="{EF5D9488-8499-45FD-B8A1-2D0B5FCBEDEC}">
      <dsp:nvSpPr>
        <dsp:cNvPr id="0" name=""/>
        <dsp:cNvSpPr/>
      </dsp:nvSpPr>
      <dsp:spPr>
        <a:xfrm rot="10785866">
          <a:off x="3354756" y="2187315"/>
          <a:ext cx="242536" cy="42839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/>
        </a:p>
      </dsp:txBody>
      <dsp:txXfrm rot="10800000">
        <a:off x="3427517" y="2272845"/>
        <a:ext cx="169775" cy="257039"/>
      </dsp:txXfrm>
    </dsp:sp>
    <dsp:sp modelId="{E99532D7-B0D3-41F9-A084-F7E4B74D4F02}">
      <dsp:nvSpPr>
        <dsp:cNvPr id="0" name=""/>
        <dsp:cNvSpPr/>
      </dsp:nvSpPr>
      <dsp:spPr>
        <a:xfrm>
          <a:off x="1609280" y="1655255"/>
          <a:ext cx="1631081" cy="1501163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2555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b="1" kern="1200" dirty="0" smtClean="0"/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 smtClean="0"/>
            <a:t> </a:t>
          </a:r>
          <a:endParaRPr lang="ru-RU" sz="1200" b="1" kern="1200" dirty="0"/>
        </a:p>
      </dsp:txBody>
      <dsp:txXfrm>
        <a:off x="1848146" y="1875095"/>
        <a:ext cx="1153349" cy="106148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C1F225-30EC-44D8-A59D-8D6CE5B8AFAC}">
      <dsp:nvSpPr>
        <dsp:cNvPr id="0" name=""/>
        <dsp:cNvSpPr/>
      </dsp:nvSpPr>
      <dsp:spPr>
        <a:xfrm>
          <a:off x="0" y="985161"/>
          <a:ext cx="578738" cy="527007"/>
        </a:xfrm>
        <a:prstGeom prst="ellipse">
          <a:avLst/>
        </a:prstGeom>
        <a:solidFill>
          <a:srgbClr val="7030A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90%</a:t>
          </a:r>
          <a:endParaRPr lang="ru-RU" sz="1600" kern="1200" dirty="0"/>
        </a:p>
      </dsp:txBody>
      <dsp:txXfrm>
        <a:off x="84754" y="1062339"/>
        <a:ext cx="409230" cy="372651"/>
      </dsp:txXfrm>
    </dsp:sp>
    <dsp:sp modelId="{623AD6C3-466E-460C-9CA9-871C6C2DA02C}">
      <dsp:nvSpPr>
        <dsp:cNvPr id="0" name=""/>
        <dsp:cNvSpPr/>
      </dsp:nvSpPr>
      <dsp:spPr>
        <a:xfrm>
          <a:off x="137604" y="1566543"/>
          <a:ext cx="305664" cy="305664"/>
        </a:xfrm>
        <a:prstGeom prst="mathPlus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 dirty="0"/>
        </a:p>
      </dsp:txBody>
      <dsp:txXfrm>
        <a:off x="178120" y="1683429"/>
        <a:ext cx="224632" cy="71892"/>
      </dsp:txXfrm>
    </dsp:sp>
    <dsp:sp modelId="{2640B8F8-4CF3-4D14-8E4A-61BFC1DA3F6C}">
      <dsp:nvSpPr>
        <dsp:cNvPr id="0" name=""/>
        <dsp:cNvSpPr/>
      </dsp:nvSpPr>
      <dsp:spPr>
        <a:xfrm>
          <a:off x="0" y="1921264"/>
          <a:ext cx="568030" cy="527007"/>
        </a:xfrm>
        <a:prstGeom prst="ellipse">
          <a:avLst/>
        </a:prstGeom>
        <a:solidFill>
          <a:schemeClr val="accent6">
            <a:lumMod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10% </a:t>
          </a:r>
          <a:endParaRPr lang="ru-RU" sz="1600" kern="1200" dirty="0"/>
        </a:p>
      </dsp:txBody>
      <dsp:txXfrm>
        <a:off x="83186" y="1998442"/>
        <a:ext cx="401658" cy="372651"/>
      </dsp:txXfrm>
    </dsp:sp>
    <dsp:sp modelId="{659F4CBB-F697-4C7C-AFCF-1810D9117D89}">
      <dsp:nvSpPr>
        <dsp:cNvPr id="0" name=""/>
        <dsp:cNvSpPr/>
      </dsp:nvSpPr>
      <dsp:spPr>
        <a:xfrm rot="1667">
          <a:off x="469401" y="1544023"/>
          <a:ext cx="426280" cy="35202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shade val="51000"/>
                <a:satMod val="130000"/>
              </a:schemeClr>
            </a:gs>
            <a:gs pos="80000">
              <a:schemeClr val="accent2">
                <a:hueOff val="4681519"/>
                <a:satOff val="-5839"/>
                <a:lumOff val="1373"/>
                <a:alphaOff val="0"/>
                <a:shade val="93000"/>
                <a:satMod val="13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 dirty="0"/>
        </a:p>
      </dsp:txBody>
      <dsp:txXfrm>
        <a:off x="469401" y="1614402"/>
        <a:ext cx="320673" cy="211213"/>
      </dsp:txXfrm>
    </dsp:sp>
    <dsp:sp modelId="{0D722267-E2CA-4367-988E-38DB2E2F69AE}">
      <dsp:nvSpPr>
        <dsp:cNvPr id="0" name=""/>
        <dsp:cNvSpPr/>
      </dsp:nvSpPr>
      <dsp:spPr>
        <a:xfrm>
          <a:off x="496731" y="1126932"/>
          <a:ext cx="1175564" cy="192526"/>
        </a:xfrm>
        <a:prstGeom prst="ellipse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endParaRPr lang="ru-RU" sz="1200" b="1" i="1" kern="1200" dirty="0"/>
        </a:p>
      </dsp:txBody>
      <dsp:txXfrm>
        <a:off x="668888" y="1155127"/>
        <a:ext cx="831250" cy="13613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BD0CEA-2A9C-4673-AFFD-9A5A09F25B10}">
      <dsp:nvSpPr>
        <dsp:cNvPr id="0" name=""/>
        <dsp:cNvSpPr/>
      </dsp:nvSpPr>
      <dsp:spPr>
        <a:xfrm rot="12188753" flipH="1">
          <a:off x="0" y="396607"/>
          <a:ext cx="4300663" cy="2266181"/>
        </a:xfrm>
        <a:prstGeom prst="swooshArrow">
          <a:avLst>
            <a:gd name="adj1" fmla="val 25000"/>
            <a:gd name="adj2" fmla="val 25000"/>
          </a:avLst>
        </a:prstGeom>
        <a:solidFill>
          <a:schemeClr val="tx2">
            <a:lumMod val="40000"/>
            <a:lumOff val="60000"/>
          </a:schemeClr>
        </a:solidFill>
        <a:ln>
          <a:noFill/>
        </a:ln>
        <a:effectLst/>
        <a:sp3d z="-227350"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B8525BB-27B6-4ECC-8C23-E51AC854B2BB}">
      <dsp:nvSpPr>
        <dsp:cNvPr id="0" name=""/>
        <dsp:cNvSpPr/>
      </dsp:nvSpPr>
      <dsp:spPr>
        <a:xfrm>
          <a:off x="677015" y="317000"/>
          <a:ext cx="838740" cy="836446"/>
        </a:xfrm>
        <a:prstGeom prst="ellipse">
          <a:avLst/>
        </a:prstGeom>
        <a:solidFill>
          <a:srgbClr val="FFFFCC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69CB30D-F407-457A-9F48-FE2CD73DD39D}">
      <dsp:nvSpPr>
        <dsp:cNvPr id="0" name=""/>
        <dsp:cNvSpPr/>
      </dsp:nvSpPr>
      <dsp:spPr>
        <a:xfrm>
          <a:off x="784099" y="516491"/>
          <a:ext cx="602092" cy="3294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59250" bIns="0" numCol="1" spcCol="1270" anchor="b" anchorCtr="0">
          <a:noAutofit/>
          <a:scene3d>
            <a:camera prst="orthographicFront"/>
            <a:lightRig rig="brightRoom" dir="t"/>
          </a:scene3d>
          <a:sp3d contourW="6350" prstMaterial="plastic">
            <a:bevelT w="20320" h="20320" prst="angle"/>
            <a:contourClr>
              <a:schemeClr val="accent1">
                <a:tint val="100000"/>
                <a:shade val="100000"/>
                <a:hueMod val="100000"/>
                <a:satMod val="100000"/>
              </a:schemeClr>
            </a:contourClr>
          </a:sp3d>
        </a:bodyPr>
        <a:lstStyle/>
        <a:p>
          <a:pPr lvl="0" algn="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cap="none" spc="0" dirty="0" smtClean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rPr>
            <a:t> </a:t>
          </a:r>
          <a:endParaRPr lang="ru-RU" sz="2300" b="1" kern="1200" cap="none" spc="0" dirty="0">
            <a:ln w="10541" cmpd="sng">
              <a:solidFill>
                <a:srgbClr val="7D7D7D">
                  <a:tint val="100000"/>
                  <a:shade val="100000"/>
                  <a:satMod val="110000"/>
                </a:srgbClr>
              </a:solidFill>
              <a:prstDash val="solid"/>
            </a:ln>
            <a:gradFill>
              <a:gsLst>
                <a:gs pos="0">
                  <a:srgbClr val="FFFFFF">
                    <a:tint val="40000"/>
                    <a:satMod val="250000"/>
                  </a:srgbClr>
                </a:gs>
                <a:gs pos="9000">
                  <a:srgbClr val="FFFFFF">
                    <a:tint val="52000"/>
                    <a:satMod val="300000"/>
                  </a:srgbClr>
                </a:gs>
                <a:gs pos="50000">
                  <a:srgbClr val="FFFFFF">
                    <a:shade val="20000"/>
                    <a:satMod val="300000"/>
                  </a:srgbClr>
                </a:gs>
                <a:gs pos="79000">
                  <a:srgbClr val="FFFFFF">
                    <a:tint val="52000"/>
                    <a:satMod val="300000"/>
                  </a:srgbClr>
                </a:gs>
                <a:gs pos="100000">
                  <a:srgbClr val="FFFFFF">
                    <a:tint val="40000"/>
                    <a:satMod val="250000"/>
                  </a:srgbClr>
                </a:gs>
              </a:gsLst>
              <a:lin ang="5400000"/>
            </a:gradFill>
            <a:effectLst/>
          </a:endParaRPr>
        </a:p>
      </dsp:txBody>
      <dsp:txXfrm>
        <a:off x="784099" y="516491"/>
        <a:ext cx="602092" cy="329455"/>
      </dsp:txXfrm>
    </dsp:sp>
    <dsp:sp modelId="{3460A4F1-FCF9-4654-BD52-4D6EAFC4595C}">
      <dsp:nvSpPr>
        <dsp:cNvPr id="0" name=""/>
        <dsp:cNvSpPr/>
      </dsp:nvSpPr>
      <dsp:spPr>
        <a:xfrm>
          <a:off x="1604575" y="1335582"/>
          <a:ext cx="646080" cy="646078"/>
        </a:xfrm>
        <a:prstGeom prst="ellipse">
          <a:avLst/>
        </a:prstGeom>
        <a:solidFill>
          <a:srgbClr val="F8AF92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D4208A7-12EF-4749-BE9C-245855AC2A6E}">
      <dsp:nvSpPr>
        <dsp:cNvPr id="0" name=""/>
        <dsp:cNvSpPr/>
      </dsp:nvSpPr>
      <dsp:spPr>
        <a:xfrm>
          <a:off x="1657532" y="1378569"/>
          <a:ext cx="655493" cy="3821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07105" bIns="0" numCol="1" spcCol="1270" anchor="b" anchorCtr="0">
          <a:noAutofit/>
          <a:sp3d extrusionH="28000" prstMaterial="matte"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cap="none" spc="0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rPr>
            <a:t> </a:t>
          </a:r>
          <a:endParaRPr lang="ru-RU" sz="2300" b="1" kern="1200" cap="none" spc="0" dirty="0">
            <a:ln w="17780" cmpd="sng">
              <a:solidFill>
                <a:srgbClr val="FFFFFF"/>
              </a:solidFill>
              <a:prstDash val="solid"/>
              <a:miter lim="800000"/>
            </a:ln>
            <a:gradFill rotWithShape="1">
              <a:gsLst>
                <a:gs pos="0">
                  <a:srgbClr val="000000">
                    <a:tint val="92000"/>
                    <a:shade val="100000"/>
                    <a:satMod val="150000"/>
                  </a:srgbClr>
                </a:gs>
                <a:gs pos="49000">
                  <a:srgbClr val="000000">
                    <a:tint val="89000"/>
                    <a:shade val="90000"/>
                    <a:satMod val="150000"/>
                  </a:srgbClr>
                </a:gs>
                <a:gs pos="50000">
                  <a:srgbClr val="000000">
                    <a:tint val="100000"/>
                    <a:shade val="75000"/>
                    <a:satMod val="150000"/>
                  </a:srgbClr>
                </a:gs>
                <a:gs pos="95000">
                  <a:srgbClr val="000000">
                    <a:shade val="47000"/>
                    <a:satMod val="150000"/>
                  </a:srgbClr>
                </a:gs>
                <a:gs pos="100000">
                  <a:srgbClr val="000000">
                    <a:shade val="39000"/>
                    <a:satMod val="150000"/>
                  </a:srgbClr>
                </a:gs>
              </a:gsLst>
              <a:lin ang="5400000"/>
            </a:gradFill>
            <a:effectLst>
              <a:outerShdw blurRad="50800" algn="tl" rotWithShape="0">
                <a:srgbClr val="000000"/>
              </a:outerShdw>
            </a:effectLst>
          </a:endParaRPr>
        </a:p>
      </dsp:txBody>
      <dsp:txXfrm>
        <a:off x="1657532" y="1378569"/>
        <a:ext cx="655493" cy="382108"/>
      </dsp:txXfrm>
    </dsp:sp>
    <dsp:sp modelId="{32F49148-0571-412B-8CE5-B2444FC19284}">
      <dsp:nvSpPr>
        <dsp:cNvPr id="0" name=""/>
        <dsp:cNvSpPr/>
      </dsp:nvSpPr>
      <dsp:spPr>
        <a:xfrm>
          <a:off x="3147183" y="1872832"/>
          <a:ext cx="279543" cy="279543"/>
        </a:xfrm>
        <a:prstGeom prst="ellipse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98B81CF-7D5F-4CA3-AA64-D8381FAFCB7C}">
      <dsp:nvSpPr>
        <dsp:cNvPr id="0" name=""/>
        <dsp:cNvSpPr/>
      </dsp:nvSpPr>
      <dsp:spPr>
        <a:xfrm>
          <a:off x="3031512" y="2559325"/>
          <a:ext cx="681318" cy="4243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48124" bIns="0" numCol="1" spcCol="1270" anchor="b" anchorCtr="0">
          <a:noAutofit/>
          <a:scene3d>
            <a:camera prst="orthographicFront"/>
            <a:lightRig rig="soft" dir="tl">
              <a:rot lat="0" lon="0" rev="0"/>
            </a:lightRig>
          </a:scene3d>
          <a:sp3d contourW="25400" prstMaterial="matte">
            <a:bevelT w="25400" h="55880" prst="artDeco"/>
            <a:contourClr>
              <a:schemeClr val="accent2">
                <a:tint val="20000"/>
              </a:schemeClr>
            </a:contourClr>
          </a:sp3d>
        </a:bodyPr>
        <a:lstStyle/>
        <a:p>
          <a:pPr lvl="0" algn="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rPr>
            <a:t> </a:t>
          </a:r>
          <a:endParaRPr lang="ru-RU" sz="2300" b="1" kern="1200" cap="none" spc="50" dirty="0">
            <a:ln w="11430"/>
            <a:gradFill>
              <a:gsLst>
                <a:gs pos="25000">
                  <a:schemeClr val="accent2">
                    <a:satMod val="155000"/>
                  </a:schemeClr>
                </a:gs>
                <a:gs pos="100000">
                  <a:schemeClr val="accent2">
                    <a:shade val="45000"/>
                    <a:satMod val="165000"/>
                  </a:schemeClr>
                </a:gs>
              </a:gsLst>
              <a:lin ang="5400000"/>
            </a:gradFill>
            <a:effectLst>
              <a:outerShdw blurRad="76200" dist="50800" dir="5400000" algn="tl" rotWithShape="0">
                <a:srgbClr val="000000">
                  <a:alpha val="65000"/>
                </a:srgbClr>
              </a:outerShdw>
            </a:effectLst>
          </a:endParaRPr>
        </a:p>
      </dsp:txBody>
      <dsp:txXfrm>
        <a:off x="3031512" y="2559325"/>
        <a:ext cx="681318" cy="42439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BD0CEA-2A9C-4673-AFFD-9A5A09F25B10}">
      <dsp:nvSpPr>
        <dsp:cNvPr id="0" name=""/>
        <dsp:cNvSpPr/>
      </dsp:nvSpPr>
      <dsp:spPr>
        <a:xfrm rot="12188753" flipH="1">
          <a:off x="43568" y="250943"/>
          <a:ext cx="4339369" cy="2286576"/>
        </a:xfrm>
        <a:prstGeom prst="swooshArrow">
          <a:avLst>
            <a:gd name="adj1" fmla="val 25000"/>
            <a:gd name="adj2" fmla="val 25000"/>
          </a:avLst>
        </a:prstGeom>
        <a:solidFill>
          <a:schemeClr val="accent3">
            <a:lumMod val="60000"/>
            <a:lumOff val="40000"/>
          </a:schemeClr>
        </a:solidFill>
        <a:ln>
          <a:noFill/>
        </a:ln>
        <a:effectLst/>
        <a:sp3d z="-227350"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B8525BB-27B6-4ECC-8C23-E51AC854B2BB}">
      <dsp:nvSpPr>
        <dsp:cNvPr id="0" name=""/>
        <dsp:cNvSpPr/>
      </dsp:nvSpPr>
      <dsp:spPr>
        <a:xfrm>
          <a:off x="726677" y="170620"/>
          <a:ext cx="846288" cy="843974"/>
        </a:xfrm>
        <a:prstGeom prst="ellipse">
          <a:avLst/>
        </a:prstGeom>
        <a:solidFill>
          <a:srgbClr val="FFFFCC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69CB30D-F407-457A-9F48-FE2CD73DD39D}">
      <dsp:nvSpPr>
        <dsp:cNvPr id="0" name=""/>
        <dsp:cNvSpPr/>
      </dsp:nvSpPr>
      <dsp:spPr>
        <a:xfrm>
          <a:off x="834725" y="371907"/>
          <a:ext cx="607511" cy="3324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59783" bIns="0" numCol="1" spcCol="1270" anchor="b" anchorCtr="0">
          <a:noAutofit/>
          <a:scene3d>
            <a:camera prst="orthographicFront"/>
            <a:lightRig rig="brightRoom" dir="t"/>
          </a:scene3d>
          <a:sp3d contourW="6350" prstMaterial="plastic">
            <a:bevelT w="20320" h="20320" prst="angle"/>
            <a:contourClr>
              <a:schemeClr val="accent1">
                <a:tint val="100000"/>
                <a:shade val="100000"/>
                <a:hueMod val="100000"/>
                <a:satMod val="100000"/>
              </a:schemeClr>
            </a:contourClr>
          </a:sp3d>
        </a:bodyPr>
        <a:lstStyle/>
        <a:p>
          <a:pPr lvl="0" algn="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cap="none" spc="0" dirty="0" smtClean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rPr>
            <a:t> </a:t>
          </a:r>
          <a:endParaRPr lang="ru-RU" sz="2300" b="1" kern="1200" cap="none" spc="0" dirty="0">
            <a:ln w="10541" cmpd="sng">
              <a:solidFill>
                <a:srgbClr val="7D7D7D">
                  <a:tint val="100000"/>
                  <a:shade val="100000"/>
                  <a:satMod val="110000"/>
                </a:srgbClr>
              </a:solidFill>
              <a:prstDash val="solid"/>
            </a:ln>
            <a:gradFill>
              <a:gsLst>
                <a:gs pos="0">
                  <a:srgbClr val="FFFFFF">
                    <a:tint val="40000"/>
                    <a:satMod val="250000"/>
                  </a:srgbClr>
                </a:gs>
                <a:gs pos="9000">
                  <a:srgbClr val="FFFFFF">
                    <a:tint val="52000"/>
                    <a:satMod val="300000"/>
                  </a:srgbClr>
                </a:gs>
                <a:gs pos="50000">
                  <a:srgbClr val="FFFFFF">
                    <a:shade val="20000"/>
                    <a:satMod val="300000"/>
                  </a:srgbClr>
                </a:gs>
                <a:gs pos="79000">
                  <a:srgbClr val="FFFFFF">
                    <a:tint val="52000"/>
                    <a:satMod val="300000"/>
                  </a:srgbClr>
                </a:gs>
                <a:gs pos="100000">
                  <a:srgbClr val="FFFFFF">
                    <a:tint val="40000"/>
                    <a:satMod val="250000"/>
                  </a:srgbClr>
                </a:gs>
              </a:gsLst>
              <a:lin ang="5400000"/>
            </a:gradFill>
            <a:effectLst/>
          </a:endParaRPr>
        </a:p>
      </dsp:txBody>
      <dsp:txXfrm>
        <a:off x="834725" y="371907"/>
        <a:ext cx="607511" cy="332420"/>
      </dsp:txXfrm>
    </dsp:sp>
    <dsp:sp modelId="{3460A4F1-FCF9-4654-BD52-4D6EAFC4595C}">
      <dsp:nvSpPr>
        <dsp:cNvPr id="0" name=""/>
        <dsp:cNvSpPr/>
      </dsp:nvSpPr>
      <dsp:spPr>
        <a:xfrm>
          <a:off x="1637984" y="1173768"/>
          <a:ext cx="701095" cy="701093"/>
        </a:xfrm>
        <a:prstGeom prst="ellipse">
          <a:avLst/>
        </a:prstGeom>
        <a:solidFill>
          <a:srgbClr val="F8AF92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D4208A7-12EF-4749-BE9C-245855AC2A6E}">
      <dsp:nvSpPr>
        <dsp:cNvPr id="0" name=""/>
        <dsp:cNvSpPr/>
      </dsp:nvSpPr>
      <dsp:spPr>
        <a:xfrm>
          <a:off x="1716019" y="1241743"/>
          <a:ext cx="661392" cy="3855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08069" bIns="0" numCol="1" spcCol="1270" anchor="b" anchorCtr="0">
          <a:noAutofit/>
          <a:sp3d extrusionH="28000" prstMaterial="matte"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cap="none" spc="0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rPr>
            <a:t> </a:t>
          </a:r>
          <a:endParaRPr lang="ru-RU" sz="2300" b="1" kern="1200" cap="none" spc="0" baseline="30000" dirty="0">
            <a:ln w="17780" cmpd="sng">
              <a:solidFill>
                <a:srgbClr val="FFFFFF"/>
              </a:solidFill>
              <a:prstDash val="solid"/>
              <a:miter lim="800000"/>
            </a:ln>
            <a:gradFill rotWithShape="1">
              <a:gsLst>
                <a:gs pos="0">
                  <a:srgbClr val="000000">
                    <a:tint val="92000"/>
                    <a:shade val="100000"/>
                    <a:satMod val="150000"/>
                  </a:srgbClr>
                </a:gs>
                <a:gs pos="49000">
                  <a:srgbClr val="000000">
                    <a:tint val="89000"/>
                    <a:shade val="90000"/>
                    <a:satMod val="150000"/>
                  </a:srgbClr>
                </a:gs>
                <a:gs pos="50000">
                  <a:srgbClr val="000000">
                    <a:tint val="100000"/>
                    <a:shade val="75000"/>
                    <a:satMod val="150000"/>
                  </a:srgbClr>
                </a:gs>
                <a:gs pos="95000">
                  <a:srgbClr val="000000">
                    <a:shade val="47000"/>
                    <a:satMod val="150000"/>
                  </a:srgbClr>
                </a:gs>
                <a:gs pos="100000">
                  <a:srgbClr val="000000">
                    <a:shade val="39000"/>
                    <a:satMod val="150000"/>
                  </a:srgbClr>
                </a:gs>
              </a:gsLst>
              <a:lin ang="5400000"/>
            </a:gradFill>
            <a:effectLst>
              <a:outerShdw blurRad="50800" algn="tl" rotWithShape="0">
                <a:srgbClr val="000000"/>
              </a:outerShdw>
            </a:effectLst>
          </a:endParaRPr>
        </a:p>
      </dsp:txBody>
      <dsp:txXfrm>
        <a:off x="1716019" y="1241743"/>
        <a:ext cx="661392" cy="385547"/>
      </dsp:txXfrm>
    </dsp:sp>
    <dsp:sp modelId="{32F49148-0571-412B-8CE5-B2444FC19284}">
      <dsp:nvSpPr>
        <dsp:cNvPr id="0" name=""/>
        <dsp:cNvSpPr/>
      </dsp:nvSpPr>
      <dsp:spPr>
        <a:xfrm>
          <a:off x="3219076" y="1740454"/>
          <a:ext cx="282059" cy="282059"/>
        </a:xfrm>
        <a:prstGeom prst="ellipse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98B81CF-7D5F-4CA3-AA64-D8381FAFCB7C}">
      <dsp:nvSpPr>
        <dsp:cNvPr id="0" name=""/>
        <dsp:cNvSpPr/>
      </dsp:nvSpPr>
      <dsp:spPr>
        <a:xfrm>
          <a:off x="3152707" y="2283893"/>
          <a:ext cx="687449" cy="4282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49457" bIns="0" numCol="1" spcCol="1270" anchor="b" anchorCtr="0">
          <a:noAutofit/>
          <a:scene3d>
            <a:camera prst="orthographicFront"/>
            <a:lightRig rig="soft" dir="tl">
              <a:rot lat="0" lon="0" rev="0"/>
            </a:lightRig>
          </a:scene3d>
          <a:sp3d contourW="25400" prstMaterial="matte">
            <a:bevelT w="25400" h="55880" prst="artDeco"/>
            <a:contourClr>
              <a:schemeClr val="accent2">
                <a:tint val="20000"/>
              </a:schemeClr>
            </a:contourClr>
          </a:sp3d>
        </a:bodyPr>
        <a:lstStyle/>
        <a:p>
          <a:pPr lvl="0" algn="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rPr>
            <a:t> </a:t>
          </a:r>
          <a:endParaRPr lang="ru-RU" sz="2300" b="1" kern="1200" cap="none" spc="50" dirty="0">
            <a:ln w="11430"/>
            <a:gradFill>
              <a:gsLst>
                <a:gs pos="25000">
                  <a:schemeClr val="accent2">
                    <a:satMod val="155000"/>
                  </a:schemeClr>
                </a:gs>
                <a:gs pos="100000">
                  <a:schemeClr val="accent2">
                    <a:shade val="45000"/>
                    <a:satMod val="165000"/>
                  </a:schemeClr>
                </a:gs>
              </a:gsLst>
              <a:lin ang="5400000"/>
            </a:gradFill>
            <a:effectLst>
              <a:outerShdw blurRad="76200" dist="50800" dir="5400000" algn="tl" rotWithShape="0">
                <a:srgbClr val="000000">
                  <a:alpha val="65000"/>
                </a:srgbClr>
              </a:outerShdw>
            </a:effectLst>
          </a:endParaRPr>
        </a:p>
      </dsp:txBody>
      <dsp:txXfrm>
        <a:off x="3152707" y="2283893"/>
        <a:ext cx="687449" cy="42821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3A19D0-8903-46CE-85F4-65253EC4083F}">
      <dsp:nvSpPr>
        <dsp:cNvPr id="0" name=""/>
        <dsp:cNvSpPr/>
      </dsp:nvSpPr>
      <dsp:spPr>
        <a:xfrm>
          <a:off x="1962318" y="2433603"/>
          <a:ext cx="2432008" cy="2432008"/>
        </a:xfrm>
        <a:prstGeom prst="gear9">
          <a:avLst/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102,4%</a:t>
          </a:r>
          <a:endParaRPr lang="ru-RU" sz="2400" b="1" kern="1200" dirty="0"/>
        </a:p>
      </dsp:txBody>
      <dsp:txXfrm>
        <a:off x="2451260" y="3003289"/>
        <a:ext cx="1454124" cy="1250103"/>
      </dsp:txXfrm>
    </dsp:sp>
    <dsp:sp modelId="{B5F1688D-8213-4D63-8F10-8C98927F12F0}">
      <dsp:nvSpPr>
        <dsp:cNvPr id="0" name=""/>
        <dsp:cNvSpPr/>
      </dsp:nvSpPr>
      <dsp:spPr>
        <a:xfrm>
          <a:off x="2132561" y="1164861"/>
          <a:ext cx="1475724" cy="1475724"/>
        </a:xfrm>
        <a:prstGeom prst="gear6">
          <a:avLst/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smtClean="0"/>
            <a:t>99,5%</a:t>
          </a:r>
          <a:endParaRPr lang="ru-RU" sz="2100" b="1" kern="1200" dirty="0"/>
        </a:p>
      </dsp:txBody>
      <dsp:txXfrm>
        <a:off x="2504079" y="1538624"/>
        <a:ext cx="732688" cy="728198"/>
      </dsp:txXfrm>
    </dsp:sp>
    <dsp:sp modelId="{37A3EEAD-51FD-4B6C-95E9-28426010FEC7}">
      <dsp:nvSpPr>
        <dsp:cNvPr id="0" name=""/>
        <dsp:cNvSpPr/>
      </dsp:nvSpPr>
      <dsp:spPr>
        <a:xfrm rot="20700000">
          <a:off x="468293" y="1789847"/>
          <a:ext cx="1922916" cy="1922916"/>
        </a:xfrm>
        <a:prstGeom prst="gear6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dirty="0" smtClean="0"/>
            <a:t>101,3%</a:t>
          </a:r>
          <a:endParaRPr lang="ru-RU" sz="2300" b="1" kern="1200" dirty="0"/>
        </a:p>
      </dsp:txBody>
      <dsp:txXfrm rot="-20700000">
        <a:off x="890045" y="2211599"/>
        <a:ext cx="1079412" cy="1079412"/>
      </dsp:txXfrm>
    </dsp:sp>
    <dsp:sp modelId="{20A51AF5-BB73-4C2C-8BC3-83444DCC413E}">
      <dsp:nvSpPr>
        <dsp:cNvPr id="0" name=""/>
        <dsp:cNvSpPr/>
      </dsp:nvSpPr>
      <dsp:spPr>
        <a:xfrm rot="12093339" flipH="1">
          <a:off x="2905912" y="2813887"/>
          <a:ext cx="1598946" cy="2228668"/>
        </a:xfrm>
        <a:prstGeom prst="circularArrow">
          <a:avLst>
            <a:gd name="adj1" fmla="val 4688"/>
            <a:gd name="adj2" fmla="val 299029"/>
            <a:gd name="adj3" fmla="val 2521376"/>
            <a:gd name="adj4" fmla="val 15850098"/>
            <a:gd name="adj5" fmla="val 5469"/>
          </a:avLst>
        </a:prstGeom>
        <a:solidFill>
          <a:srgbClr val="FFFCE7"/>
        </a:solidFill>
        <a:ln w="6350">
          <a:solidFill>
            <a:schemeClr val="accent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6BA29002-AF30-4522-8B46-12A48D3E8C50}">
      <dsp:nvSpPr>
        <dsp:cNvPr id="0" name=""/>
        <dsp:cNvSpPr/>
      </dsp:nvSpPr>
      <dsp:spPr>
        <a:xfrm rot="806094">
          <a:off x="1744074" y="847249"/>
          <a:ext cx="2556068" cy="2261767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3F4D44A9-4E44-44EC-B96C-A9E923846E6B}">
      <dsp:nvSpPr>
        <dsp:cNvPr id="0" name=""/>
        <dsp:cNvSpPr/>
      </dsp:nvSpPr>
      <dsp:spPr>
        <a:xfrm rot="21421336">
          <a:off x="102486" y="1469589"/>
          <a:ext cx="3470259" cy="2450663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9/3/layout/DescendingProcess">
  <dgm:title val=""/>
  <dgm:desc val=""/>
  <dgm:catLst>
    <dgm:cat type="process" pri="23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clrData>
  <dgm:layoutNode name="Name0">
    <dgm:varLst>
      <dgm:chMax val="7"/>
      <dgm:chPref val="5"/>
    </dgm:varLst>
    <dgm:alg type="composite">
      <dgm:param type="ar" val="1.1"/>
    </dgm:alg>
    <dgm:shape xmlns:r="http://schemas.openxmlformats.org/officeDocument/2006/relationships" r:blip="">
      <dgm:adjLst/>
    </dgm:shape>
    <dgm:choose name="Name1">
      <dgm:if name="Name2" axis="ch" ptType="node" func="cnt" op="equ" val="1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</dgm:constrLst>
      </dgm:if>
      <dgm:if name="Name3" axis="ch" ptType="node" func="cnt" op="equ" val="2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5"/>
          <dgm:constr type="b" for="ch" forName="txNode2" refType="h"/>
          <dgm:constr type="r" for="ch" forName="txNode2" refType="w"/>
          <dgm:constr type="h" for="ch" forName="txNode2" refType="h" fact="0.16"/>
        </dgm:constrLst>
      </dgm:if>
      <dgm:if name="Name4" axis="ch" ptType="node" func="cnt" op="equ" val="3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56"/>
          <dgm:constr type="ctrY" for="ch" forName="txNode2" refType="h" fact="0.3992"/>
          <dgm:constr type="r" for="ch" forName="txNode2" refType="w"/>
          <dgm:constr type="h" for="ch" forName="txNode2" refType="h" fact="0.16"/>
          <dgm:constr type="l" for="ch" forName="txNode3" refType="w" fact="0.5"/>
          <dgm:constr type="b" for="ch" forName="txNode3" refType="h"/>
          <dgm:constr type="r" for="ch" forName="txNode3" refType="w"/>
          <dgm:constr type="h" for="ch" forName="txNode3" refType="h" fact="0.16"/>
          <dgm:constr type="ctrX" for="ch" forName="dotNode2" refType="w" fact="0.4782"/>
          <dgm:constr type="ctrY" for="ch" forName="dotNode2" refType="h" fact="0.3992"/>
          <dgm:constr type="h" for="ch" forName="dotNode2" refType="h" fact="0.0218"/>
          <dgm:constr type="w" for="ch" forName="dotNode2" refType="h" refFor="ch" refForName="dotNode2"/>
        </dgm:constrLst>
      </dgm:if>
      <dgm:if name="Name5" axis="ch" ptType="node" func="cnt" op="equ" val="4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9"/>
          <dgm:constr type="ctrY" for="ch" forName="txNode2" refType="h" fact="0.315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5004"/>
          <dgm:constr type="r" for="ch" forName="txNode3" refType="w" fact="0.5"/>
          <dgm:constr type="h" for="ch" forName="txNode3" refType="h" fact="0.16"/>
          <dgm:constr type="l" for="ch" forName="txNode4" refType="w" fact="0.5"/>
          <dgm:constr type="b" for="ch" forName="txNode4" refType="h"/>
          <dgm:constr type="r" for="ch" forName="txNode4" refType="w"/>
          <dgm:constr type="h" for="ch" forName="txNode4" refType="h" fact="0.16"/>
          <dgm:constr type="ctrX" for="ch" forName="dotNode2" refType="w" fact="0.39"/>
          <dgm:constr type="ctrY" for="ch" forName="dotNode2" refType="h" fact="0.315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5626"/>
          <dgm:constr type="ctrY" for="ch" forName="dotNode3" refType="h" fact="0.5004"/>
          <dgm:constr type="h" for="ch" forName="dotNode3" refType="h" fact="0.0218"/>
          <dgm:constr type="w" for="ch" forName="dotNode3" refType="h" refFor="ch" refForName="dotNode3"/>
        </dgm:constrLst>
      </dgm:if>
      <dgm:if name="Name6" axis="ch" ptType="node" func="cnt" op="equ" val="5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6"/>
          <dgm:constr type="ctrY" for="ch" forName="txNode2" refType="h" fact="0.2885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4089"/>
          <dgm:constr type="r" for="ch" forName="txNode3" refType="w" fact="0.43"/>
          <dgm:constr type="h" for="ch" forName="txNode3" refType="h" fact="0.16"/>
          <dgm:constr type="l" for="ch" forName="txNode4" refType="w" fact="0.67"/>
          <dgm:constr type="ctrY" for="ch" forName="txNode4" refType="h" fact="0.5497"/>
          <dgm:constr type="r" for="ch" forName="txNode4" refType="w"/>
          <dgm:constr type="h" for="ch" forName="txNode4" refType="h" fact="0.16"/>
          <dgm:constr type="l" for="ch" forName="txNode5" refType="w" fact="0.5"/>
          <dgm:constr type="b" for="ch" forName="txNode5" refType="h"/>
          <dgm:constr type="r" for="ch" forName="txNode5" refType="w"/>
          <dgm:constr type="h" for="ch" forName="txNode5" refType="h" fact="0.16"/>
          <dgm:constr type="ctrX" for="ch" forName="dotNode2" refType="w" fact="0.3565"/>
          <dgm:constr type="ctrY" for="ch" forName="dotNode2" refType="h" fact="0.2885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922"/>
          <dgm:constr type="ctrY" for="ch" forName="dotNode3" refType="h" fact="0.4089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939"/>
          <dgm:constr type="ctrY" for="ch" forName="dotNode4" refType="h" fact="0.5497"/>
          <dgm:constr type="h" for="ch" forName="dotNode4" refType="h" fact="0.0218"/>
          <dgm:constr type="w" for="ch" forName="dotNode4" refType="h" refFor="ch" refForName="dotNode4"/>
        </dgm:constrLst>
      </dgm:if>
      <dgm:if name="Name7" axis="ch" ptType="node" func="cnt" op="equ" val="6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5"/>
          <dgm:constr type="ctrY" for="ch" forName="txNode2" refType="h" fact="0.269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3638"/>
          <dgm:constr type="r" for="ch" forName="txNode3" refType="w" fact="0.37"/>
          <dgm:constr type="h" for="ch" forName="txNode3" refType="h" fact="0.16"/>
          <dgm:constr type="l" for="ch" forName="txNode4" refType="w" fact="0.63"/>
          <dgm:constr type="ctrY" for="ch" forName="txNode4" refType="h" fact="0.4744"/>
          <dgm:constr type="r" for="ch" forName="txNode4" refType="w"/>
          <dgm:constr type="h" for="ch" forName="txNode4" refType="h" fact="0.16"/>
          <dgm:constr type="l" for="ch" forName="txNode5" refType="w" fact="0"/>
          <dgm:constr type="ctrY" for="ch" forName="txNode5" refType="h" fact="0.5961"/>
          <dgm:constr type="r" for="ch" forName="txNode5" refType="w" fact="0.55"/>
          <dgm:constr type="h" for="ch" forName="txNode5" refType="h" fact="0.16"/>
          <dgm:constr type="l" for="ch" forName="txNode6" refType="w" fact="0.5"/>
          <dgm:constr type="b" for="ch" forName="txNode6" refType="h"/>
          <dgm:constr type="r" for="ch" forName="txNode6" refType="w"/>
          <dgm:constr type="h" for="ch" forName="txNode6" refType="h" fact="0.16"/>
          <dgm:constr type="ctrX" for="ch" forName="dotNode2" refType="w" fact="0.33"/>
          <dgm:constr type="ctrY" for="ch" forName="dotNode2" refType="h" fact="0.269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419"/>
          <dgm:constr type="ctrY" for="ch" forName="dotNode3" refType="h" fact="0.3638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425"/>
          <dgm:constr type="ctrY" for="ch" forName="dotNode4" refType="h" fact="0.4744"/>
          <dgm:constr type="h" for="ch" forName="dotNode4" refType="h" fact="0.0218"/>
          <dgm:constr type="w" for="ch" forName="dotNode4" refType="h" refFor="ch" refForName="dotNode4"/>
          <dgm:constr type="ctrX" for="ch" forName="dotNode5" refType="w" fact="0.6153"/>
          <dgm:constr type="ctrY" for="ch" forName="dotNode5" refType="h" fact="0.5961"/>
          <dgm:constr type="h" for="ch" forName="dotNode5" refType="h" fact="0.0218"/>
          <dgm:constr type="w" for="ch" forName="dotNode5" refType="h" refFor="ch" refForName="dotNode5"/>
        </dgm:constrLst>
      </dgm:if>
      <dgm:else name="Name8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4"/>
          <dgm:constr type="ctrY" for="ch" forName="txNode2" refType="h" fact="0.269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3424"/>
          <dgm:constr type="r" for="ch" forName="txNode3" refType="w" fact="0.33"/>
          <dgm:constr type="h" for="ch" forName="txNode3" refType="h" fact="0.16"/>
          <dgm:constr type="l" for="ch" forName="txNode4" refType="w" fact="0.61"/>
          <dgm:constr type="ctrY" for="ch" forName="txNode4" refType="h" fact="0.4276"/>
          <dgm:constr type="r" for="ch" forName="txNode4" refType="w"/>
          <dgm:constr type="h" for="ch" forName="txNode4" refType="h" fact="0.16"/>
          <dgm:constr type="l" for="ch" forName="txNode5" refType="w" fact="0"/>
          <dgm:constr type="ctrY" for="ch" forName="txNode5" refType="h" fact="0.5218"/>
          <dgm:constr type="r" for="ch" forName="txNode5" refType="w" fact="0.5"/>
          <dgm:constr type="h" for="ch" forName="txNode5" refType="h" fact="0.16"/>
          <dgm:constr type="l" for="ch" forName="txNode6" refType="w" fact="0.71"/>
          <dgm:constr type="ctrY" for="ch" forName="txNode6" refType="h" fact="0.6179"/>
          <dgm:constr type="r" for="ch" forName="txNode6" refType="w"/>
          <dgm:constr type="h" for="ch" forName="txNode6" refType="h" fact="0.16"/>
          <dgm:constr type="l" for="ch" forName="txNode7" refType="w" fact="0.5"/>
          <dgm:constr type="b" for="ch" forName="txNode7" refType="h"/>
          <dgm:constr type="r" for="ch" forName="txNode7" refType="w"/>
          <dgm:constr type="h" for="ch" forName="txNode7" refType="h" fact="0.16"/>
          <dgm:constr type="ctrX" for="ch" forName="dotNode2" refType="w" fact="0.33"/>
          <dgm:constr type="ctrY" for="ch" forName="dotNode2" refType="h" fact="0.269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25"/>
          <dgm:constr type="ctrY" for="ch" forName="dotNode3" refType="h" fact="0.3424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05"/>
          <dgm:constr type="ctrY" for="ch" forName="dotNode4" refType="h" fact="0.4276"/>
          <dgm:constr type="h" for="ch" forName="dotNode4" refType="h" fact="0.0218"/>
          <dgm:constr type="w" for="ch" forName="dotNode4" refType="h" refFor="ch" refForName="dotNode4"/>
          <dgm:constr type="ctrX" for="ch" forName="dotNode5" refType="w" fact="0.5742"/>
          <dgm:constr type="ctrY" for="ch" forName="dotNode5" refType="h" fact="0.5218"/>
          <dgm:constr type="h" for="ch" forName="dotNode5" refType="h" fact="0.0218"/>
          <dgm:constr type="w" for="ch" forName="dotNode5" refType="h" refFor="ch" refForName="dotNode5"/>
          <dgm:constr type="ctrX" for="ch" forName="dotNode6" refType="w" fact="0.63"/>
          <dgm:constr type="ctrY" for="ch" forName="dotNode6" refType="h" fact="0.6179"/>
          <dgm:constr type="h" for="ch" forName="dotNode6" refType="h" fact="0.0218"/>
          <dgm:constr type="w" for="ch" forName="dotNode6" refType="h" refFor="ch" refForName="dotNode6"/>
        </dgm:constrLst>
      </dgm:else>
    </dgm:choose>
    <dgm:forEach name="Name9" axis="self" ptType="parTrans">
      <dgm:forEach name="Name10" axis="self" ptType="sibTrans" st="2">
        <dgm:forEach name="dotRepeat" axis="self">
          <dgm:layoutNode name="dotRepeatNode" styleLbl="fgShp">
            <dgm:alg type="sp"/>
            <dgm:shape xmlns:r="http://schemas.openxmlformats.org/officeDocument/2006/relationships" type="ellipse" r:blip="">
              <dgm:adjLst/>
            </dgm:shape>
            <dgm:presOf axis="self"/>
          </dgm:layoutNode>
        </dgm:forEach>
      </dgm:forEach>
    </dgm:forEach>
    <dgm:choose name="Name11">
      <dgm:if name="Name12" axis="ch" ptType="node" func="cnt" op="gte" val="1">
        <dgm:layoutNode name="arrowNode" styleLbl="node1">
          <dgm:alg type="sp"/>
          <dgm:shape xmlns:r="http://schemas.openxmlformats.org/officeDocument/2006/relationships" rot="73.2729" type="swooshArrow" r:blip="">
            <dgm:adjLst>
              <dgm:adj idx="1" val="0.1631"/>
              <dgm:adj idx="2" val="0.3137"/>
            </dgm:adjLst>
          </dgm:shape>
          <dgm:presOf/>
        </dgm:layoutNode>
      </dgm:if>
      <dgm:else name="Name13"/>
    </dgm:choose>
    <dgm:forEach name="Name14" axis="ch" ptType="node" cnt="1">
      <dgm:layoutNode name="txNode1" styleLbl="revTx">
        <dgm:varLst>
          <dgm:bulletEnabled val="1"/>
        </dgm:varLst>
        <dgm:alg type="tx">
          <dgm:param type="txAnchorVert" val="b"/>
        </dgm:alg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5" axis="ch" ptType="node" st="2" cnt="1">
      <dgm:layoutNode name="txNode2" styleLbl="revTx">
        <dgm:varLst>
          <dgm:bulletEnabled val="1"/>
        </dgm:varLst>
        <dgm:choose name="Name16">
          <dgm:if name="Name17" axis="self" ptType="node" func="revPos" op="equ" val="1">
            <dgm:alg type="tx">
              <dgm:param type="txAnchorVert" val="t"/>
            </dgm:alg>
          </dgm:if>
          <dgm:if name="Name18" axis="self" ptType="node" func="posOdd" op="equ" val="1">
            <dgm:alg type="tx">
              <dgm:param type="parTxLTRAlign" val="r"/>
              <dgm:param type="parTxRTLAlign" val="r"/>
            </dgm:alg>
          </dgm:if>
          <dgm:else name="Name1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20">
        <dgm:if name="Name21" axis="par ch" ptType="all node" func="cnt" op="neq" val="2">
          <dgm:forEach name="Name22" axis="follow" ptType="sibTrans" cnt="1">
            <dgm:layoutNode name="dotNode2">
              <dgm:alg type="sp"/>
              <dgm:shape xmlns:r="http://schemas.openxmlformats.org/officeDocument/2006/relationships" r:blip="">
                <dgm:adjLst/>
              </dgm:shape>
              <dgm:presOf/>
              <dgm:forEach name="Name23" ref="dotRepeat"/>
            </dgm:layoutNode>
          </dgm:forEach>
        </dgm:if>
        <dgm:else name="Name24"/>
      </dgm:choose>
    </dgm:forEach>
    <dgm:forEach name="Name25" axis="ch" ptType="node" st="3" cnt="1">
      <dgm:layoutNode name="txNode3" styleLbl="revTx">
        <dgm:varLst>
          <dgm:bulletEnabled val="1"/>
        </dgm:varLst>
        <dgm:choose name="Name26">
          <dgm:if name="Name27" axis="self" ptType="node" func="revPos" op="equ" val="1">
            <dgm:alg type="tx">
              <dgm:param type="txAnchorVert" val="t"/>
            </dgm:alg>
          </dgm:if>
          <dgm:if name="Name28" axis="self" ptType="node" func="posOdd" op="equ" val="1">
            <dgm:alg type="tx">
              <dgm:param type="parTxLTRAlign" val="r"/>
              <dgm:param type="parTxRTLAlign" val="r"/>
            </dgm:alg>
          </dgm:if>
          <dgm:else name="Name2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30">
        <dgm:if name="Name31" axis="par ch" ptType="all node" func="cnt" op="neq" val="3">
          <dgm:forEach name="Name32" axis="follow" ptType="sibTrans" cnt="1">
            <dgm:layoutNode name="dotNode3">
              <dgm:alg type="sp"/>
              <dgm:shape xmlns:r="http://schemas.openxmlformats.org/officeDocument/2006/relationships" r:blip="">
                <dgm:adjLst/>
              </dgm:shape>
              <dgm:presOf/>
              <dgm:forEach name="Name33" ref="dotRepeat"/>
            </dgm:layoutNode>
          </dgm:forEach>
        </dgm:if>
        <dgm:else name="Name34"/>
      </dgm:choose>
    </dgm:forEach>
    <dgm:forEach name="Name35" axis="ch" ptType="node" st="4" cnt="1">
      <dgm:layoutNode name="txNode4" styleLbl="revTx">
        <dgm:varLst>
          <dgm:bulletEnabled val="1"/>
        </dgm:varLst>
        <dgm:choose name="Name36">
          <dgm:if name="Name37" axis="self" ptType="node" func="revPos" op="equ" val="1">
            <dgm:alg type="tx">
              <dgm:param type="txAnchorVert" val="t"/>
            </dgm:alg>
          </dgm:if>
          <dgm:if name="Name38" axis="self" ptType="node" func="posOdd" op="equ" val="1">
            <dgm:alg type="tx">
              <dgm:param type="parTxLTRAlign" val="r"/>
              <dgm:param type="parTxRTLAlign" val="r"/>
            </dgm:alg>
          </dgm:if>
          <dgm:else name="Name3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40">
        <dgm:if name="Name41" axis="par ch" ptType="all node" func="cnt" op="neq" val="4">
          <dgm:forEach name="Name42" axis="follow" ptType="sibTrans" cnt="1">
            <dgm:layoutNode name="dotNode4">
              <dgm:alg type="sp"/>
              <dgm:shape xmlns:r="http://schemas.openxmlformats.org/officeDocument/2006/relationships" r:blip="">
                <dgm:adjLst/>
              </dgm:shape>
              <dgm:presOf/>
              <dgm:forEach name="Name43" ref="dotRepeat"/>
            </dgm:layoutNode>
          </dgm:forEach>
        </dgm:if>
        <dgm:else name="Name44"/>
      </dgm:choose>
    </dgm:forEach>
    <dgm:forEach name="Name45" axis="ch" ptType="node" st="5" cnt="1">
      <dgm:layoutNode name="txNode5" styleLbl="revTx">
        <dgm:varLst>
          <dgm:bulletEnabled val="1"/>
        </dgm:varLst>
        <dgm:choose name="Name46">
          <dgm:if name="Name47" axis="self" ptType="node" func="revPos" op="equ" val="1">
            <dgm:alg type="tx">
              <dgm:param type="txAnchorVert" val="t"/>
            </dgm:alg>
          </dgm:if>
          <dgm:if name="Name48" axis="self" ptType="node" func="posOdd" op="equ" val="1">
            <dgm:alg type="tx">
              <dgm:param type="parTxLTRAlign" val="r"/>
              <dgm:param type="parTxRTLAlign" val="r"/>
            </dgm:alg>
          </dgm:if>
          <dgm:else name="Name4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50">
        <dgm:if name="Name51" axis="par ch" ptType="all node" func="cnt" op="neq" val="5">
          <dgm:forEach name="Name52" axis="follow" ptType="sibTrans" cnt="1">
            <dgm:layoutNode name="dotNode5">
              <dgm:alg type="sp"/>
              <dgm:shape xmlns:r="http://schemas.openxmlformats.org/officeDocument/2006/relationships" r:blip="">
                <dgm:adjLst/>
              </dgm:shape>
              <dgm:presOf/>
              <dgm:forEach name="Name53" ref="dotRepeat"/>
            </dgm:layoutNode>
          </dgm:forEach>
        </dgm:if>
        <dgm:else name="Name54"/>
      </dgm:choose>
    </dgm:forEach>
    <dgm:forEach name="Name55" axis="ch" ptType="node" st="6" cnt="1">
      <dgm:layoutNode name="txNode6" styleLbl="revTx">
        <dgm:varLst>
          <dgm:bulletEnabled val="1"/>
        </dgm:varLst>
        <dgm:choose name="Name56">
          <dgm:if name="Name57" axis="self" ptType="node" func="revPos" op="equ" val="1">
            <dgm:alg type="tx">
              <dgm:param type="txAnchorVert" val="t"/>
            </dgm:alg>
          </dgm:if>
          <dgm:if name="Name58" axis="self" ptType="node" func="posOdd" op="equ" val="1">
            <dgm:alg type="tx">
              <dgm:param type="parTxLTRAlign" val="r"/>
              <dgm:param type="parTxRTLAlign" val="r"/>
            </dgm:alg>
          </dgm:if>
          <dgm:else name="Name5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60">
        <dgm:if name="Name61" axis="par ch" ptType="all node" func="cnt" op="neq" val="6">
          <dgm:forEach name="Name62" axis="follow" ptType="sibTrans" cnt="1">
            <dgm:layoutNode name="dotNode6">
              <dgm:alg type="sp"/>
              <dgm:shape xmlns:r="http://schemas.openxmlformats.org/officeDocument/2006/relationships" r:blip="">
                <dgm:adjLst/>
              </dgm:shape>
              <dgm:presOf/>
              <dgm:forEach name="Name63" ref="dotRepeat"/>
            </dgm:layoutNode>
          </dgm:forEach>
        </dgm:if>
        <dgm:else name="Name64"/>
      </dgm:choose>
    </dgm:forEach>
    <dgm:forEach name="Name65" axis="ch" ptType="node" st="7" cnt="1">
      <dgm:layoutNode name="txNode7" styleLbl="revTx">
        <dgm:varLst>
          <dgm:bulletEnabled val="1"/>
        </dgm:varLst>
        <dgm:alg type="tx">
          <dgm:param type="txAnchorVert" val="t"/>
        </dgm:alg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45659" cy="496411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5" y="1"/>
            <a:ext cx="2945659" cy="496411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r">
              <a:defRPr sz="1200"/>
            </a:lvl1pPr>
          </a:lstStyle>
          <a:p>
            <a:fld id="{938885C5-D200-4BBC-A158-FA03E7CF2416}" type="datetimeFigureOut">
              <a:rPr lang="ru-RU" smtClean="0"/>
              <a:t>22.03.2019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2" tIns="45716" rIns="91432" bIns="45716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8"/>
            <a:ext cx="5438140" cy="4467702"/>
          </a:xfrm>
          <a:prstGeom prst="rect">
            <a:avLst/>
          </a:prstGeom>
        </p:spPr>
        <p:txBody>
          <a:bodyPr vert="horz" lIns="91432" tIns="45716" rIns="91432" bIns="45716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2" y="9430092"/>
            <a:ext cx="2945659" cy="496411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5" y="9430092"/>
            <a:ext cx="2945659" cy="496411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r">
              <a:defRPr sz="1200"/>
            </a:lvl1pPr>
          </a:lstStyle>
          <a:p>
            <a:fld id="{21531BC6-75C1-4ADC-B55E-1AA9CF37D1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0023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531BC6-75C1-4ADC-B55E-1AA9CF37D141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04525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531BC6-75C1-4ADC-B55E-1AA9CF37D141}" type="slidenum">
              <a:rPr lang="ru-RU" smtClean="0"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28576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531BC6-75C1-4ADC-B55E-1AA9CF37D141}" type="slidenum">
              <a:rPr lang="ru-RU" smtClean="0"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28576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531BC6-75C1-4ADC-B55E-1AA9CF37D141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8576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531BC6-75C1-4ADC-B55E-1AA9CF37D141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8576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531BC6-75C1-4ADC-B55E-1AA9CF37D141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8576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A1A94-ABDC-4CF4-8C31-20CB55DE05BE}" type="datetimeFigureOut">
              <a:rPr lang="ru-RU" smtClean="0"/>
              <a:t>22.03.2019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31081-040F-45A5-B513-31AFB5388F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15901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A1A94-ABDC-4CF4-8C31-20CB55DE05BE}" type="datetimeFigureOut">
              <a:rPr lang="ru-RU" smtClean="0"/>
              <a:t>22.03.2019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31081-040F-45A5-B513-31AFB5388F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54973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A1A94-ABDC-4CF4-8C31-20CB55DE05BE}" type="datetimeFigureOut">
              <a:rPr lang="ru-RU" smtClean="0"/>
              <a:t>22.03.2019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31081-040F-45A5-B513-31AFB5388F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92267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A1A94-ABDC-4CF4-8C31-20CB55DE05BE}" type="datetimeFigureOut">
              <a:rPr lang="ru-RU" smtClean="0"/>
              <a:t>22.03.2019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31081-040F-45A5-B513-31AFB5388F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16326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A1A94-ABDC-4CF4-8C31-20CB55DE05BE}" type="datetimeFigureOut">
              <a:rPr lang="ru-RU" smtClean="0"/>
              <a:t>22.03.2019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31081-040F-45A5-B513-31AFB5388F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24894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A1A94-ABDC-4CF4-8C31-20CB55DE05BE}" type="datetimeFigureOut">
              <a:rPr lang="ru-RU" smtClean="0"/>
              <a:t>22.03.2019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31081-040F-45A5-B513-31AFB5388F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36761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A1A94-ABDC-4CF4-8C31-20CB55DE05BE}" type="datetimeFigureOut">
              <a:rPr lang="ru-RU" smtClean="0"/>
              <a:t>22.03.2019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31081-040F-45A5-B513-31AFB5388F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35628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A1A94-ABDC-4CF4-8C31-20CB55DE05BE}" type="datetimeFigureOut">
              <a:rPr lang="ru-RU" smtClean="0"/>
              <a:t>22.03.2019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31081-040F-45A5-B513-31AFB5388F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88184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A1A94-ABDC-4CF4-8C31-20CB55DE05BE}" type="datetimeFigureOut">
              <a:rPr lang="ru-RU" smtClean="0"/>
              <a:t>22.03.2019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31081-040F-45A5-B513-31AFB5388F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69478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A1A94-ABDC-4CF4-8C31-20CB55DE05BE}" type="datetimeFigureOut">
              <a:rPr lang="ru-RU" smtClean="0"/>
              <a:t>22.03.2019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31081-040F-45A5-B513-31AFB5388F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44896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A1A94-ABDC-4CF4-8C31-20CB55DE05BE}" type="datetimeFigureOut">
              <a:rPr lang="ru-RU" smtClean="0"/>
              <a:t>22.03.2019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31081-040F-45A5-B513-31AFB5388F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20704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8A1A94-ABDC-4CF4-8C31-20CB55DE05BE}" type="datetimeFigureOut">
              <a:rPr lang="ru-RU" smtClean="0"/>
              <a:t>22.03.2019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331081-040F-45A5-B513-31AFB5388F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0005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microsoft.com/office/2007/relationships/diagramDrawing" Target="../diagrams/drawing2.xml"/><Relationship Id="rId18" Type="http://schemas.microsoft.com/office/2007/relationships/diagramDrawing" Target="../diagrams/drawing3.xml"/><Relationship Id="rId3" Type="http://schemas.openxmlformats.org/officeDocument/2006/relationships/image" Target="../media/image1.jpeg"/><Relationship Id="rId7" Type="http://schemas.openxmlformats.org/officeDocument/2006/relationships/diagramColors" Target="../diagrams/colors1.xml"/><Relationship Id="rId12" Type="http://schemas.openxmlformats.org/officeDocument/2006/relationships/diagramColors" Target="../diagrams/colors2.xml"/><Relationship Id="rId17" Type="http://schemas.openxmlformats.org/officeDocument/2006/relationships/diagramColors" Target="../diagrams/colors3.xml"/><Relationship Id="rId2" Type="http://schemas.openxmlformats.org/officeDocument/2006/relationships/notesSlide" Target="../notesSlides/notesSlide1.xml"/><Relationship Id="rId16" Type="http://schemas.openxmlformats.org/officeDocument/2006/relationships/diagramQuickStyle" Target="../diagrams/quickStyle3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11" Type="http://schemas.openxmlformats.org/officeDocument/2006/relationships/diagramQuickStyle" Target="../diagrams/quickStyle2.xml"/><Relationship Id="rId5" Type="http://schemas.openxmlformats.org/officeDocument/2006/relationships/diagramLayout" Target="../diagrams/layout1.xml"/><Relationship Id="rId15" Type="http://schemas.openxmlformats.org/officeDocument/2006/relationships/diagramLayout" Target="../diagrams/layout3.xml"/><Relationship Id="rId10" Type="http://schemas.openxmlformats.org/officeDocument/2006/relationships/diagramLayout" Target="../diagrams/layout2.xml"/><Relationship Id="rId4" Type="http://schemas.openxmlformats.org/officeDocument/2006/relationships/diagramData" Target="../diagrams/data1.xml"/><Relationship Id="rId9" Type="http://schemas.openxmlformats.org/officeDocument/2006/relationships/diagramData" Target="../diagrams/data2.xml"/><Relationship Id="rId14" Type="http://schemas.openxmlformats.org/officeDocument/2006/relationships/diagramData" Target="../diagrams/data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image" Target="../media/image6.pn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microsoft.com/office/2007/relationships/hdphoto" Target="../media/hdphoto4.wdp"/><Relationship Id="rId5" Type="http://schemas.openxmlformats.org/officeDocument/2006/relationships/image" Target="../media/image7.jpeg"/><Relationship Id="rId4" Type="http://schemas.microsoft.com/office/2007/relationships/hdphoto" Target="../media/hdphoto3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5.xml"/><Relationship Id="rId13" Type="http://schemas.openxmlformats.org/officeDocument/2006/relationships/chart" Target="../charts/chart1.xml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12" Type="http://schemas.microsoft.com/office/2007/relationships/diagramDrawing" Target="../diagrams/drawing5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4.xml"/><Relationship Id="rId11" Type="http://schemas.openxmlformats.org/officeDocument/2006/relationships/diagramColors" Target="../diagrams/colors5.xml"/><Relationship Id="rId5" Type="http://schemas.openxmlformats.org/officeDocument/2006/relationships/diagramQuickStyle" Target="../diagrams/quickStyle4.xml"/><Relationship Id="rId10" Type="http://schemas.openxmlformats.org/officeDocument/2006/relationships/diagramQuickStyle" Target="../diagrams/quickStyle5.xml"/><Relationship Id="rId4" Type="http://schemas.openxmlformats.org/officeDocument/2006/relationships/diagramLayout" Target="../diagrams/layout4.xml"/><Relationship Id="rId9" Type="http://schemas.openxmlformats.org/officeDocument/2006/relationships/diagramLayout" Target="../diagrams/layout5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.xml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C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07504" y="2420888"/>
            <a:ext cx="892899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i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Основные итоги</a:t>
            </a:r>
            <a:br>
              <a:rPr lang="ru-RU" sz="4000" b="1" i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000" b="1" i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социально-экономического развития</a:t>
            </a:r>
            <a:br>
              <a:rPr lang="ru-RU" sz="4000" b="1" i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000" b="1" i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Астраханской области</a:t>
            </a:r>
            <a:br>
              <a:rPr lang="ru-RU" sz="4000" b="1" i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000" b="1" i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 2018 год</a:t>
            </a:r>
            <a:endParaRPr lang="ru-RU" sz="4000" b="1" i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096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57943"/>
            <a:ext cx="4114800" cy="98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11784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C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44624"/>
            <a:ext cx="9036496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Индекс потребительских цен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декабрь в % к декабрю</a:t>
            </a:r>
          </a:p>
        </p:txBody>
      </p:sp>
      <p:graphicFrame>
        <p:nvGraphicFramePr>
          <p:cNvPr id="7" name="Диаграмм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8816262"/>
              </p:ext>
            </p:extLst>
          </p:nvPr>
        </p:nvGraphicFramePr>
        <p:xfrm>
          <a:off x="251520" y="844843"/>
          <a:ext cx="8784976" cy="56105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203352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C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7504" y="1"/>
            <a:ext cx="8928992" cy="1058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Индекс потребительских цен на отдельные группы</a:t>
            </a:r>
            <a:b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виды продовольственных товаров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декабрь 2018 в % к декабрю 2017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2691771"/>
              </p:ext>
            </p:extLst>
          </p:nvPr>
        </p:nvGraphicFramePr>
        <p:xfrm>
          <a:off x="107504" y="1268759"/>
          <a:ext cx="8928990" cy="53491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586099"/>
                <a:gridCol w="626132"/>
                <a:gridCol w="626132"/>
                <a:gridCol w="626132"/>
                <a:gridCol w="2586099"/>
                <a:gridCol w="626132"/>
                <a:gridCol w="626132"/>
                <a:gridCol w="626132"/>
              </a:tblGrid>
              <a:tr h="491095">
                <a:tc>
                  <a:txBody>
                    <a:bodyPr/>
                    <a:lstStyle/>
                    <a:p>
                      <a:endParaRPr lang="ru-RU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РФ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ЮФО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АО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ru-RU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РФ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ЮФО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АО</a:t>
                      </a:r>
                    </a:p>
                  </a:txBody>
                  <a:tcPr marL="9525" marR="9525" marT="9525" marB="0" anchor="ctr"/>
                </a:tc>
              </a:tr>
              <a:tr h="471839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+mn-lt"/>
                        </a:rPr>
                        <a:t>Масло сливочное</a:t>
                      </a:r>
                      <a:endParaRPr lang="ru-RU" sz="16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+mn-lt"/>
                        </a:rPr>
                        <a:t>103,56</a:t>
                      </a:r>
                      <a:endParaRPr lang="ru-RU" sz="1400" b="1" i="0" u="none" strike="noStrike" dirty="0">
                        <a:solidFill>
                          <a:srgbClr val="7030A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104,57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+mn-lt"/>
                        </a:rPr>
                        <a:t>104,38</a:t>
                      </a:r>
                      <a:endParaRPr lang="ru-RU" sz="1400" b="1" i="0" u="none" strike="noStrike" dirty="0">
                        <a:solidFill>
                          <a:srgbClr val="7030A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+mn-lt"/>
                        </a:rPr>
                        <a:t>Макаронные изделия</a:t>
                      </a:r>
                      <a:endParaRPr lang="ru-RU" sz="16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+mn-lt"/>
                        </a:rPr>
                        <a:t>101,35</a:t>
                      </a:r>
                      <a:endParaRPr lang="ru-RU" sz="1400" b="1" i="0" u="none" strike="noStrike" dirty="0">
                        <a:solidFill>
                          <a:srgbClr val="7030A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100,54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+mn-lt"/>
                        </a:rPr>
                        <a:t>104,03</a:t>
                      </a:r>
                      <a:endParaRPr lang="ru-RU" sz="1400" b="1" i="0" u="none" strike="noStrike" dirty="0">
                        <a:solidFill>
                          <a:srgbClr val="7030A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777566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+mn-lt"/>
                        </a:rPr>
                        <a:t>Молоко и молочная продукция</a:t>
                      </a:r>
                      <a:endParaRPr lang="ru-RU" sz="16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+mn-lt"/>
                        </a:rPr>
                        <a:t>102,89</a:t>
                      </a:r>
                      <a:endParaRPr lang="ru-RU" sz="1400" b="1" i="0" u="none" strike="noStrike" dirty="0">
                        <a:solidFill>
                          <a:srgbClr val="7030A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103,43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+mn-lt"/>
                        </a:rPr>
                        <a:t>103,39</a:t>
                      </a:r>
                      <a:endParaRPr lang="ru-RU" sz="1400" b="1" i="0" u="none" strike="noStrike" dirty="0">
                        <a:solidFill>
                          <a:srgbClr val="7030A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+mn-lt"/>
                        </a:rPr>
                        <a:t>Рыба и морепродукты пищевые</a:t>
                      </a:r>
                      <a:endParaRPr lang="ru-RU" sz="16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+mn-lt"/>
                        </a:rPr>
                        <a:t>103,69</a:t>
                      </a:r>
                      <a:endParaRPr lang="ru-RU" sz="1400" b="1" i="0" u="none" strike="noStrike" dirty="0">
                        <a:solidFill>
                          <a:srgbClr val="7030A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104.04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+mn-lt"/>
                        </a:rPr>
                        <a:t>100,03</a:t>
                      </a:r>
                      <a:endParaRPr lang="ru-RU" sz="1400" b="1" i="0" u="none" strike="noStrike" dirty="0">
                        <a:solidFill>
                          <a:srgbClr val="7030A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471839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+mn-lt"/>
                        </a:rPr>
                        <a:t>Картофель</a:t>
                      </a:r>
                      <a:endParaRPr lang="ru-RU" sz="16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+mn-lt"/>
                        </a:rPr>
                        <a:t>107,51</a:t>
                      </a:r>
                      <a:endParaRPr lang="ru-RU" sz="1400" b="1" i="0" u="none" strike="noStrike" dirty="0">
                        <a:solidFill>
                          <a:srgbClr val="7030A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113,2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+mn-lt"/>
                        </a:rPr>
                        <a:t>102,52</a:t>
                      </a:r>
                      <a:endParaRPr lang="ru-RU" sz="1400" b="1" i="0" u="none" strike="noStrike" dirty="0">
                        <a:solidFill>
                          <a:srgbClr val="7030A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+mn-lt"/>
                        </a:rPr>
                        <a:t>Мука</a:t>
                      </a:r>
                      <a:endParaRPr lang="ru-RU" sz="16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+mn-lt"/>
                        </a:rPr>
                        <a:t>104,06</a:t>
                      </a:r>
                      <a:endParaRPr lang="ru-RU" sz="1400" b="1" i="0" u="none" strike="noStrike" dirty="0">
                        <a:solidFill>
                          <a:srgbClr val="7030A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109,83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+mn-lt"/>
                        </a:rPr>
                        <a:t>109,66</a:t>
                      </a:r>
                      <a:endParaRPr lang="ru-RU" sz="1400" b="1" i="0" u="none" strike="noStrike" dirty="0">
                        <a:solidFill>
                          <a:srgbClr val="7030A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471839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+mn-lt"/>
                        </a:rPr>
                        <a:t>Алкогольные напитки</a:t>
                      </a:r>
                      <a:endParaRPr lang="ru-RU" sz="16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+mn-lt"/>
                        </a:rPr>
                        <a:t>101,33</a:t>
                      </a:r>
                      <a:endParaRPr lang="ru-RU" sz="1400" b="1" i="0" u="none" strike="noStrike" dirty="0">
                        <a:solidFill>
                          <a:srgbClr val="7030A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100,67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+mn-lt"/>
                        </a:rPr>
                        <a:t>100,33</a:t>
                      </a:r>
                      <a:endParaRPr lang="ru-RU" sz="1400" b="1" i="0" u="none" strike="noStrike" dirty="0">
                        <a:solidFill>
                          <a:srgbClr val="7030A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+mn-lt"/>
                        </a:rPr>
                        <a:t>Овощи</a:t>
                      </a:r>
                      <a:endParaRPr lang="ru-RU" sz="16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+mn-lt"/>
                        </a:rPr>
                        <a:t>106,89</a:t>
                      </a:r>
                      <a:endParaRPr lang="ru-RU" sz="1400" b="1" i="0" u="none" strike="noStrike" dirty="0">
                        <a:solidFill>
                          <a:srgbClr val="7030A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114,8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+mn-lt"/>
                        </a:rPr>
                        <a:t>112,15</a:t>
                      </a:r>
                      <a:endParaRPr lang="ru-RU" sz="1400" b="1" i="0" u="none" strike="noStrike" dirty="0">
                        <a:solidFill>
                          <a:srgbClr val="7030A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777566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+mn-lt"/>
                        </a:rPr>
                        <a:t>Хлеб и хлебобулочные</a:t>
                      </a:r>
                      <a:r>
                        <a:rPr lang="ru-RU" sz="1600" b="1" baseline="0" dirty="0" smtClean="0">
                          <a:latin typeface="+mn-lt"/>
                        </a:rPr>
                        <a:t> изделия</a:t>
                      </a:r>
                      <a:endParaRPr lang="ru-RU" sz="16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+mn-lt"/>
                        </a:rPr>
                        <a:t>105,15</a:t>
                      </a:r>
                      <a:endParaRPr lang="ru-RU" sz="1400" b="1" i="0" u="none" strike="noStrike" dirty="0">
                        <a:solidFill>
                          <a:srgbClr val="7030A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107,78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+mn-lt"/>
                        </a:rPr>
                        <a:t>104,53</a:t>
                      </a:r>
                      <a:endParaRPr lang="ru-RU" sz="1400" b="1" i="0" u="none" strike="noStrike" dirty="0">
                        <a:solidFill>
                          <a:srgbClr val="7030A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+mn-lt"/>
                        </a:rPr>
                        <a:t>Фрукты и цитрусовые</a:t>
                      </a:r>
                      <a:endParaRPr lang="ru-RU" sz="16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+mn-lt"/>
                        </a:rPr>
                        <a:t>103,07</a:t>
                      </a:r>
                      <a:endParaRPr lang="ru-RU" sz="1400" b="1" i="0" u="none" strike="noStrike" dirty="0">
                        <a:solidFill>
                          <a:srgbClr val="7030A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104,03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+mn-lt"/>
                        </a:rPr>
                        <a:t>103,82</a:t>
                      </a:r>
                      <a:endParaRPr lang="ru-RU" sz="1400" b="1" i="0" u="none" strike="noStrike" dirty="0">
                        <a:solidFill>
                          <a:srgbClr val="7030A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471839">
                <a:tc>
                  <a:txBody>
                    <a:bodyPr/>
                    <a:lstStyle/>
                    <a:p>
                      <a:r>
                        <a:rPr lang="ru-RU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Сыр</a:t>
                      </a:r>
                      <a:endParaRPr lang="ru-RU" sz="16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+mn-lt"/>
                        </a:rPr>
                        <a:t>104,13</a:t>
                      </a:r>
                      <a:endParaRPr lang="ru-RU" sz="1400" b="1" i="0" u="none" strike="noStrike" dirty="0">
                        <a:solidFill>
                          <a:srgbClr val="7030A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103,53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+mn-lt"/>
                        </a:rPr>
                        <a:t>107,55</a:t>
                      </a:r>
                      <a:endParaRPr lang="ru-RU" sz="1400" b="1" i="0" u="none" strike="noStrike" dirty="0">
                        <a:solidFill>
                          <a:srgbClr val="7030A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+mn-lt"/>
                        </a:rPr>
                        <a:t>Крупа и бобовые</a:t>
                      </a:r>
                      <a:endParaRPr lang="ru-RU" sz="16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+mn-lt"/>
                        </a:rPr>
                        <a:t>101,23</a:t>
                      </a:r>
                      <a:endParaRPr lang="ru-RU" sz="1400" b="1" i="0" u="none" strike="noStrike" dirty="0">
                        <a:solidFill>
                          <a:srgbClr val="7030A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100,04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+mn-lt"/>
                        </a:rPr>
                        <a:t>97,65</a:t>
                      </a:r>
                      <a:endParaRPr lang="ru-RU" sz="1400" b="1" i="0" u="none" strike="noStrike" dirty="0">
                        <a:solidFill>
                          <a:srgbClr val="7030A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471839">
                <a:tc>
                  <a:txBody>
                    <a:bodyPr/>
                    <a:lstStyle/>
                    <a:p>
                      <a:r>
                        <a:rPr lang="ru-RU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Кондитерские изделия</a:t>
                      </a:r>
                      <a:endParaRPr lang="ru-RU" sz="16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+mn-lt"/>
                        </a:rPr>
                        <a:t>101,83</a:t>
                      </a:r>
                      <a:endParaRPr lang="ru-RU" sz="1400" b="1" i="0" u="none" strike="noStrike" dirty="0">
                        <a:solidFill>
                          <a:srgbClr val="7030A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101,21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+mn-lt"/>
                        </a:rPr>
                        <a:t>102,16</a:t>
                      </a:r>
                      <a:endParaRPr lang="ru-RU" sz="1400" b="1" i="0" u="none" strike="noStrike" dirty="0">
                        <a:solidFill>
                          <a:srgbClr val="7030A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+mn-lt"/>
                        </a:rPr>
                        <a:t>Масло подсолнечное</a:t>
                      </a:r>
                      <a:endParaRPr lang="ru-RU" sz="16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+mn-lt"/>
                        </a:rPr>
                        <a:t>101,81</a:t>
                      </a:r>
                      <a:endParaRPr lang="ru-RU" sz="1400" b="1" i="0" u="none" strike="noStrike" dirty="0">
                        <a:solidFill>
                          <a:srgbClr val="7030A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102,43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+mn-lt"/>
                        </a:rPr>
                        <a:t>99,52</a:t>
                      </a:r>
                      <a:endParaRPr lang="ru-RU" sz="1400" b="1" i="0" u="none" strike="noStrike" dirty="0">
                        <a:solidFill>
                          <a:srgbClr val="7030A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471839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+mn-lt"/>
                        </a:rPr>
                        <a:t>Мясо и птица</a:t>
                      </a:r>
                      <a:endParaRPr lang="ru-RU" sz="16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+mn-lt"/>
                        </a:rPr>
                        <a:t>109,67</a:t>
                      </a:r>
                      <a:endParaRPr lang="ru-RU" sz="1400" b="1" i="0" u="none" strike="noStrike" dirty="0">
                        <a:solidFill>
                          <a:srgbClr val="7030A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110,56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+mn-lt"/>
                        </a:rPr>
                        <a:t>108,65</a:t>
                      </a:r>
                      <a:endParaRPr lang="ru-RU" sz="1400" b="1" i="0" u="none" strike="noStrike" dirty="0">
                        <a:solidFill>
                          <a:srgbClr val="7030A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+mn-lt"/>
                        </a:rPr>
                        <a:t>Яйца куриные, 10 штук</a:t>
                      </a:r>
                      <a:endParaRPr lang="ru-RU" sz="16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+mn-lt"/>
                        </a:rPr>
                        <a:t>125,85</a:t>
                      </a:r>
                      <a:endParaRPr lang="ru-RU" sz="1400" b="1" i="0" u="none" strike="noStrike" dirty="0">
                        <a:solidFill>
                          <a:srgbClr val="7030A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134,42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+mn-lt"/>
                        </a:rPr>
                        <a:t>119,85</a:t>
                      </a:r>
                      <a:endParaRPr lang="ru-RU" sz="1400" b="1" i="0" u="none" strike="noStrike" dirty="0">
                        <a:solidFill>
                          <a:srgbClr val="7030A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471839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+mn-lt"/>
                        </a:rPr>
                        <a:t>Чай, кофе</a:t>
                      </a:r>
                      <a:endParaRPr lang="ru-RU" sz="16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+mn-lt"/>
                        </a:rPr>
                        <a:t>101,55</a:t>
                      </a:r>
                      <a:endParaRPr lang="ru-RU" sz="1400" b="1" i="0" u="none" strike="noStrike" dirty="0">
                        <a:solidFill>
                          <a:srgbClr val="7030A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99,18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+mn-lt"/>
                        </a:rPr>
                        <a:t>101,66</a:t>
                      </a:r>
                      <a:endParaRPr lang="ru-RU" sz="1400" b="1" i="0" u="none" strike="noStrike" dirty="0">
                        <a:solidFill>
                          <a:srgbClr val="7030A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+mn-lt"/>
                        </a:rPr>
                        <a:t>Сахар-песок</a:t>
                      </a:r>
                      <a:endParaRPr lang="ru-RU" sz="16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+mn-lt"/>
                        </a:rPr>
                        <a:t>128,34</a:t>
                      </a:r>
                      <a:endParaRPr lang="ru-RU" sz="1400" b="1" i="0" u="none" strike="noStrike" dirty="0">
                        <a:solidFill>
                          <a:srgbClr val="7030A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130,01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+mn-lt"/>
                        </a:rPr>
                        <a:t>137,55</a:t>
                      </a:r>
                      <a:endParaRPr lang="ru-RU" sz="1400" b="1" i="0" u="none" strike="noStrike" dirty="0">
                        <a:solidFill>
                          <a:srgbClr val="7030A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43451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C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2542" y="188640"/>
            <a:ext cx="8923954" cy="1058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Индекс потребительских цен</a:t>
            </a:r>
            <a:b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отдельные группы непродовольственных товаров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декабрь 2018 в % к декабрю 2017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4095901"/>
              </p:ext>
            </p:extLst>
          </p:nvPr>
        </p:nvGraphicFramePr>
        <p:xfrm>
          <a:off x="67822" y="1340767"/>
          <a:ext cx="8928990" cy="5256582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586141"/>
                <a:gridCol w="626118"/>
                <a:gridCol w="626118"/>
                <a:gridCol w="665801"/>
                <a:gridCol w="2546458"/>
                <a:gridCol w="626118"/>
                <a:gridCol w="626118"/>
                <a:gridCol w="626118"/>
              </a:tblGrid>
              <a:tr h="425165"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РФ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ЮФО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АО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ru-RU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РФ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ЮФО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АО</a:t>
                      </a:r>
                    </a:p>
                  </a:txBody>
                  <a:tcPr marL="9525" marR="9525" marT="9525" marB="0" anchor="ctr"/>
                </a:tc>
              </a:tr>
              <a:tr h="1043587"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Табачные</a:t>
                      </a:r>
                      <a:r>
                        <a:rPr lang="ru-RU" sz="1600" b="1" baseline="0" dirty="0" smtClean="0"/>
                        <a:t> изделия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+mn-lt"/>
                        </a:rPr>
                        <a:t>110,07</a:t>
                      </a:r>
                      <a:endParaRPr lang="ru-RU" sz="1400" b="1" i="0" u="none" strike="noStrike" dirty="0">
                        <a:solidFill>
                          <a:srgbClr val="7030A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109,41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+mn-lt"/>
                        </a:rPr>
                        <a:t>110,27</a:t>
                      </a:r>
                      <a:endParaRPr lang="ru-RU" sz="1400" b="1" i="0" u="none" strike="noStrike" dirty="0">
                        <a:solidFill>
                          <a:srgbClr val="7030A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Обувь</a:t>
                      </a:r>
                      <a:r>
                        <a:rPr lang="ru-RU" sz="1600" b="1" baseline="0" dirty="0" smtClean="0"/>
                        <a:t> кожаная, текстильная и комбинированная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+mn-lt"/>
                        </a:rPr>
                        <a:t>101,87</a:t>
                      </a:r>
                      <a:endParaRPr lang="ru-RU" sz="1400" b="1" i="0" u="none" strike="noStrike" dirty="0">
                        <a:solidFill>
                          <a:srgbClr val="7030A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101,11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+mn-lt"/>
                        </a:rPr>
                        <a:t>100,39</a:t>
                      </a:r>
                      <a:endParaRPr lang="ru-RU" sz="1400" b="1" i="0" u="none" strike="noStrike" dirty="0">
                        <a:solidFill>
                          <a:srgbClr val="7030A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425165"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Бензин автомобильный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+mn-lt"/>
                        </a:rPr>
                        <a:t>109,38</a:t>
                      </a:r>
                      <a:endParaRPr lang="ru-RU" sz="1400" b="1" i="0" u="none" strike="noStrike" dirty="0">
                        <a:solidFill>
                          <a:srgbClr val="7030A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109,56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+mn-lt"/>
                        </a:rPr>
                        <a:t>107,67</a:t>
                      </a:r>
                      <a:endParaRPr lang="ru-RU" sz="1400" b="1" i="0" u="none" strike="noStrike" dirty="0">
                        <a:solidFill>
                          <a:srgbClr val="7030A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Ткани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+mn-lt"/>
                        </a:rPr>
                        <a:t>101,66</a:t>
                      </a:r>
                      <a:endParaRPr lang="ru-RU" sz="1400" b="1" i="0" u="none" strike="noStrike" dirty="0">
                        <a:solidFill>
                          <a:srgbClr val="7030A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102,93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+mn-lt"/>
                        </a:rPr>
                        <a:t>102,24</a:t>
                      </a:r>
                      <a:endParaRPr lang="ru-RU" sz="1400" b="1" i="0" u="none" strike="noStrike" dirty="0">
                        <a:solidFill>
                          <a:srgbClr val="7030A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734374"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Одежда и белье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+mn-lt"/>
                        </a:rPr>
                        <a:t>102,29</a:t>
                      </a:r>
                      <a:endParaRPr lang="ru-RU" sz="1400" b="1" i="0" u="none" strike="noStrike" dirty="0">
                        <a:solidFill>
                          <a:srgbClr val="7030A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101,82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+mn-lt"/>
                        </a:rPr>
                        <a:t>101,06</a:t>
                      </a:r>
                      <a:endParaRPr lang="ru-RU" sz="1400" b="1" i="0" u="none" strike="noStrike" dirty="0">
                        <a:solidFill>
                          <a:srgbClr val="7030A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Моющие и чистящие средства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+mn-lt"/>
                        </a:rPr>
                        <a:t>103,13</a:t>
                      </a:r>
                      <a:endParaRPr lang="ru-RU" sz="1400" b="1" i="0" u="none" strike="noStrike" dirty="0">
                        <a:solidFill>
                          <a:srgbClr val="7030A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101,55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+mn-lt"/>
                        </a:rPr>
                        <a:t>103,44</a:t>
                      </a:r>
                      <a:endParaRPr lang="ru-RU" sz="1400" b="1" i="0" u="none" strike="noStrike" dirty="0">
                        <a:solidFill>
                          <a:srgbClr val="7030A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1043587"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Печатные издания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+mn-lt"/>
                        </a:rPr>
                        <a:t>104,38</a:t>
                      </a:r>
                      <a:endParaRPr lang="ru-RU" sz="1400" b="1" i="0" u="none" strike="noStrike" dirty="0">
                        <a:solidFill>
                          <a:srgbClr val="7030A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103,99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+mn-lt"/>
                        </a:rPr>
                        <a:t>104,54</a:t>
                      </a:r>
                      <a:endParaRPr lang="ru-RU" sz="1400" b="1" i="0" u="none" strike="noStrike" dirty="0">
                        <a:solidFill>
                          <a:srgbClr val="7030A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Школьно-письменные принадлежности и канцелярские товары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+mn-lt"/>
                        </a:rPr>
                        <a:t>102,68</a:t>
                      </a:r>
                      <a:endParaRPr lang="ru-RU" sz="1400" b="1" i="0" u="none" strike="noStrike" dirty="0">
                        <a:solidFill>
                          <a:srgbClr val="7030A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101,89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+mn-lt"/>
                        </a:rPr>
                        <a:t>101,68</a:t>
                      </a:r>
                      <a:endParaRPr lang="ru-RU" sz="1400" b="1" i="0" u="none" strike="noStrike" dirty="0">
                        <a:solidFill>
                          <a:srgbClr val="7030A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734374"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Трикотажные изделия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+mn-lt"/>
                        </a:rPr>
                        <a:t>102,51</a:t>
                      </a:r>
                      <a:endParaRPr lang="ru-RU" sz="1400" b="1" i="0" u="none" strike="noStrike" dirty="0">
                        <a:solidFill>
                          <a:srgbClr val="7030A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102,42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+mn-lt"/>
                        </a:rPr>
                        <a:t>101,01</a:t>
                      </a:r>
                      <a:endParaRPr lang="ru-RU" sz="1400" b="1" i="0" u="none" strike="noStrike" dirty="0">
                        <a:solidFill>
                          <a:srgbClr val="7030A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Электротовары</a:t>
                      </a:r>
                      <a:r>
                        <a:rPr lang="ru-RU" sz="1600" b="1" baseline="0" dirty="0" smtClean="0"/>
                        <a:t> и другие бытовые приборы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+mn-lt"/>
                        </a:rPr>
                        <a:t>103,70</a:t>
                      </a:r>
                      <a:endParaRPr lang="ru-RU" sz="1400" b="1" i="0" u="none" strike="noStrike" dirty="0">
                        <a:solidFill>
                          <a:srgbClr val="7030A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103,10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+mn-lt"/>
                        </a:rPr>
                        <a:t>102,61</a:t>
                      </a:r>
                      <a:endParaRPr lang="ru-RU" sz="1400" b="1" i="0" u="none" strike="noStrike" dirty="0">
                        <a:solidFill>
                          <a:srgbClr val="7030A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425165"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Строительные материалы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+mn-lt"/>
                        </a:rPr>
                        <a:t>104,91</a:t>
                      </a:r>
                      <a:endParaRPr lang="ru-RU" sz="1400" b="1" i="0" u="none" strike="noStrike" dirty="0">
                        <a:solidFill>
                          <a:srgbClr val="7030A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104,83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+mn-lt"/>
                        </a:rPr>
                        <a:t>103,60</a:t>
                      </a:r>
                      <a:endParaRPr lang="ru-RU" sz="1400" b="1" i="0" u="none" strike="noStrike" dirty="0">
                        <a:solidFill>
                          <a:srgbClr val="7030A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Медикаменты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+mn-lt"/>
                        </a:rPr>
                        <a:t>104,62</a:t>
                      </a:r>
                      <a:endParaRPr lang="ru-RU" sz="1400" b="1" i="0" u="none" strike="noStrike" dirty="0">
                        <a:solidFill>
                          <a:srgbClr val="7030A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103,89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+mn-lt"/>
                        </a:rPr>
                        <a:t>106,00</a:t>
                      </a:r>
                      <a:endParaRPr lang="ru-RU" sz="1400" b="1" i="0" u="none" strike="noStrike" dirty="0">
                        <a:solidFill>
                          <a:srgbClr val="7030A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425165"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Мебель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+mn-lt"/>
                        </a:rPr>
                        <a:t>103,44</a:t>
                      </a:r>
                      <a:endParaRPr lang="ru-RU" sz="1400" b="1" i="0" u="none" strike="noStrike" dirty="0">
                        <a:solidFill>
                          <a:srgbClr val="7030A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102,2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+mn-lt"/>
                        </a:rPr>
                        <a:t>102,56</a:t>
                      </a:r>
                      <a:endParaRPr lang="ru-RU" sz="1400" b="1" i="0" u="none" strike="noStrike" dirty="0">
                        <a:solidFill>
                          <a:srgbClr val="7030A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Теле-радиотовары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+mn-lt"/>
                        </a:rPr>
                        <a:t>99,44</a:t>
                      </a:r>
                      <a:endParaRPr lang="ru-RU" sz="1400" b="1" i="0" u="none" strike="noStrike" dirty="0">
                        <a:solidFill>
                          <a:srgbClr val="7030A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100,37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+mn-lt"/>
                        </a:rPr>
                        <a:t>96,95</a:t>
                      </a:r>
                      <a:endParaRPr lang="ru-RU" sz="1400" b="1" i="0" u="none" strike="noStrike" dirty="0">
                        <a:solidFill>
                          <a:srgbClr val="7030A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4620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C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51505" cy="6862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7504" y="260648"/>
            <a:ext cx="8928992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Индекс потребительских цен</a:t>
            </a:r>
            <a:b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отдельные группы и виды услуг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декабрь 2018 в % к декабрю 2017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1678597"/>
              </p:ext>
            </p:extLst>
          </p:nvPr>
        </p:nvGraphicFramePr>
        <p:xfrm>
          <a:off x="111569" y="1434262"/>
          <a:ext cx="8928990" cy="5163089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586141"/>
                <a:gridCol w="626118"/>
                <a:gridCol w="626118"/>
                <a:gridCol w="626118"/>
                <a:gridCol w="2586141"/>
                <a:gridCol w="626118"/>
                <a:gridCol w="626118"/>
                <a:gridCol w="626118"/>
              </a:tblGrid>
              <a:tr h="607076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              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Услуги</a:t>
                      </a:r>
                      <a:endParaRPr lang="ru-RU" sz="1600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РФ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ЮФО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АО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ru-RU" sz="1600" dirty="0" smtClean="0">
                          <a:latin typeface="+mn-lt"/>
                        </a:rPr>
                        <a:t>                  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+mn-lt"/>
                        </a:rPr>
                        <a:t>Услуги</a:t>
                      </a:r>
                      <a:endParaRPr lang="ru-RU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РФ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ЮФО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АО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607076"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Зарубежного туризма</a:t>
                      </a:r>
                      <a:endParaRPr lang="ru-RU" sz="1600" b="1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+mn-lt"/>
                        </a:rPr>
                        <a:t>109,78</a:t>
                      </a:r>
                      <a:endParaRPr lang="ru-RU" sz="1400" b="1" i="0" u="none" strike="noStrike" dirty="0">
                        <a:solidFill>
                          <a:srgbClr val="7030A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107,39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+mn-lt"/>
                        </a:rPr>
                        <a:t>110,28</a:t>
                      </a:r>
                      <a:endParaRPr lang="ru-RU" sz="1400" b="1" i="0" u="none" strike="noStrike" dirty="0">
                        <a:solidFill>
                          <a:srgbClr val="7030A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+mn-lt"/>
                        </a:rPr>
                        <a:t>Дошкольного воспитания</a:t>
                      </a:r>
                      <a:endParaRPr lang="ru-RU" sz="1600" b="1" dirty="0">
                        <a:latin typeface="+mn-lt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+mn-lt"/>
                        </a:rPr>
                        <a:t>103,83</a:t>
                      </a:r>
                      <a:endParaRPr lang="ru-RU" sz="1400" b="1" i="0" u="none" strike="noStrike" dirty="0">
                        <a:solidFill>
                          <a:srgbClr val="7030A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106,78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+mn-lt"/>
                        </a:rPr>
                        <a:t>118,89</a:t>
                      </a:r>
                      <a:endParaRPr lang="ru-RU" sz="1400" b="1" i="0" u="none" strike="noStrike" dirty="0">
                        <a:solidFill>
                          <a:srgbClr val="7030A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607076"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Пассажирского</a:t>
                      </a:r>
                      <a:r>
                        <a:rPr lang="ru-RU" sz="1600" b="1" baseline="0" dirty="0" smtClean="0"/>
                        <a:t> транспорта</a:t>
                      </a:r>
                      <a:endParaRPr lang="ru-RU" sz="1600" b="1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+mn-lt"/>
                        </a:rPr>
                        <a:t>104,28</a:t>
                      </a:r>
                      <a:endParaRPr lang="ru-RU" sz="1400" b="1" i="0" u="none" strike="noStrike" dirty="0">
                        <a:solidFill>
                          <a:srgbClr val="7030A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105,33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+mn-lt"/>
                        </a:rPr>
                        <a:t>108,10</a:t>
                      </a:r>
                      <a:endParaRPr lang="ru-RU" sz="1400" b="1" i="0" u="none" strike="noStrike" dirty="0">
                        <a:solidFill>
                          <a:srgbClr val="7030A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+mn-lt"/>
                        </a:rPr>
                        <a:t>Жилищные услуги</a:t>
                      </a:r>
                      <a:endParaRPr lang="ru-RU" sz="1600" b="1" dirty="0">
                        <a:latin typeface="+mn-lt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+mn-lt"/>
                        </a:rPr>
                        <a:t>103,16</a:t>
                      </a:r>
                      <a:endParaRPr lang="ru-RU" sz="1400" b="1" i="0" u="none" strike="noStrike" dirty="0">
                        <a:solidFill>
                          <a:srgbClr val="7030A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104,2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+mn-lt"/>
                        </a:rPr>
                        <a:t>100,99</a:t>
                      </a:r>
                      <a:endParaRPr lang="ru-RU" sz="1400" b="1" i="0" u="none" strike="noStrike" dirty="0">
                        <a:solidFill>
                          <a:srgbClr val="7030A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572595"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Образования</a:t>
                      </a:r>
                      <a:endParaRPr lang="ru-RU" sz="1600" b="1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+mn-lt"/>
                        </a:rPr>
                        <a:t>108,43</a:t>
                      </a:r>
                      <a:endParaRPr lang="ru-RU" sz="1400" b="1" i="0" u="none" strike="noStrike" dirty="0">
                        <a:solidFill>
                          <a:srgbClr val="7030A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106,46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+mn-lt"/>
                        </a:rPr>
                        <a:t>110,79</a:t>
                      </a:r>
                      <a:endParaRPr lang="ru-RU" sz="1400" b="1" i="0" u="none" strike="noStrike" dirty="0">
                        <a:solidFill>
                          <a:srgbClr val="7030A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+mn-lt"/>
                        </a:rPr>
                        <a:t>Коммунальные услуги</a:t>
                      </a:r>
                      <a:endParaRPr lang="ru-RU" sz="1600" b="1" dirty="0">
                        <a:latin typeface="+mn-lt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+mn-lt"/>
                        </a:rPr>
                        <a:t>104,06</a:t>
                      </a:r>
                      <a:endParaRPr lang="ru-RU" sz="1400" b="1" i="0" u="none" strike="noStrike" dirty="0">
                        <a:solidFill>
                          <a:srgbClr val="7030A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103,81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+mn-lt"/>
                        </a:rPr>
                        <a:t>102,63</a:t>
                      </a:r>
                      <a:endParaRPr lang="ru-RU" sz="1400" b="1" i="0" u="none" strike="noStrike" dirty="0">
                        <a:solidFill>
                          <a:srgbClr val="7030A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948038"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Санаторно-оздоровительные</a:t>
                      </a:r>
                      <a:endParaRPr lang="ru-RU" sz="1600" b="1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+mn-lt"/>
                        </a:rPr>
                        <a:t>104,01</a:t>
                      </a:r>
                      <a:endParaRPr lang="ru-RU" sz="1400" b="1" i="0" u="none" strike="noStrike" dirty="0">
                        <a:solidFill>
                          <a:srgbClr val="7030A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98,41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+mn-lt"/>
                        </a:rPr>
                        <a:t>100,00</a:t>
                      </a:r>
                      <a:endParaRPr lang="ru-RU" sz="1400" b="1" i="0" u="none" strike="noStrike" dirty="0">
                        <a:solidFill>
                          <a:srgbClr val="7030A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+mn-lt"/>
                        </a:rPr>
                        <a:t>Бытовые</a:t>
                      </a:r>
                      <a:endParaRPr lang="ru-RU" sz="1600" b="1" dirty="0">
                        <a:latin typeface="+mn-lt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+mn-lt"/>
                        </a:rPr>
                        <a:t>102,82</a:t>
                      </a:r>
                      <a:endParaRPr lang="ru-RU" sz="1400" b="1" i="0" u="none" strike="noStrike" dirty="0">
                        <a:solidFill>
                          <a:srgbClr val="7030A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103,88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+mn-lt"/>
                        </a:rPr>
                        <a:t>102,04</a:t>
                      </a:r>
                      <a:endParaRPr lang="ru-RU" sz="1400" b="1" i="0" u="none" strike="noStrike" dirty="0">
                        <a:solidFill>
                          <a:srgbClr val="7030A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607076"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Медицинские</a:t>
                      </a:r>
                      <a:endParaRPr lang="ru-RU" sz="1600" b="1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+mn-lt"/>
                        </a:rPr>
                        <a:t>104,26</a:t>
                      </a:r>
                      <a:endParaRPr lang="ru-RU" sz="1400" b="1" i="0" u="none" strike="noStrike" dirty="0">
                        <a:solidFill>
                          <a:srgbClr val="7030A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104,97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+mn-lt"/>
                        </a:rPr>
                        <a:t>103,13</a:t>
                      </a:r>
                      <a:endParaRPr lang="ru-RU" sz="1400" b="1" i="0" u="none" strike="noStrike" dirty="0">
                        <a:solidFill>
                          <a:srgbClr val="7030A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+mn-lt"/>
                        </a:rPr>
                        <a:t>Жилищно-коммунальные</a:t>
                      </a:r>
                      <a:endParaRPr lang="ru-RU" sz="1600" b="1" dirty="0">
                        <a:latin typeface="+mn-lt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+mn-lt"/>
                        </a:rPr>
                        <a:t>103,72</a:t>
                      </a:r>
                      <a:endParaRPr lang="ru-RU" sz="1400" b="1" i="0" u="none" strike="noStrike" dirty="0">
                        <a:solidFill>
                          <a:srgbClr val="7030A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103,88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+mn-lt"/>
                        </a:rPr>
                        <a:t>102,19</a:t>
                      </a:r>
                      <a:endParaRPr lang="ru-RU" sz="1400" b="1" i="0" u="none" strike="noStrike" dirty="0">
                        <a:solidFill>
                          <a:srgbClr val="7030A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607076"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Организаций культуры</a:t>
                      </a:r>
                      <a:endParaRPr lang="ru-RU" sz="1600" b="1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+mn-lt"/>
                        </a:rPr>
                        <a:t>102,68</a:t>
                      </a:r>
                      <a:endParaRPr lang="ru-RU" sz="1400" b="1" i="0" u="none" strike="noStrike" dirty="0">
                        <a:solidFill>
                          <a:srgbClr val="7030A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105,25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+mn-lt"/>
                        </a:rPr>
                        <a:t>121,98</a:t>
                      </a:r>
                      <a:endParaRPr lang="ru-RU" sz="1400" b="1" i="0" u="none" strike="noStrike" dirty="0">
                        <a:solidFill>
                          <a:srgbClr val="7030A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+mn-lt"/>
                        </a:rPr>
                        <a:t>Физкультуры</a:t>
                      </a:r>
                      <a:r>
                        <a:rPr lang="ru-RU" sz="1600" b="1" baseline="0" dirty="0" smtClean="0">
                          <a:latin typeface="+mn-lt"/>
                        </a:rPr>
                        <a:t> и спорта</a:t>
                      </a:r>
                      <a:endParaRPr lang="ru-RU" sz="1600" b="1" dirty="0">
                        <a:latin typeface="+mn-lt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+mn-lt"/>
                        </a:rPr>
                        <a:t>102,73</a:t>
                      </a:r>
                      <a:endParaRPr lang="ru-RU" sz="1400" b="1" i="0" u="none" strike="noStrike" dirty="0">
                        <a:solidFill>
                          <a:srgbClr val="7030A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103,76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+mn-lt"/>
                        </a:rPr>
                        <a:t>101,14</a:t>
                      </a:r>
                      <a:endParaRPr lang="ru-RU" sz="1400" b="1" i="0" u="none" strike="noStrike" dirty="0">
                        <a:solidFill>
                          <a:srgbClr val="7030A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607076"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Связи</a:t>
                      </a:r>
                      <a:endParaRPr lang="ru-RU" sz="1600" b="1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+mn-lt"/>
                        </a:rPr>
                        <a:t>102,37</a:t>
                      </a:r>
                      <a:endParaRPr lang="ru-RU" sz="1400" b="1" i="0" u="none" strike="noStrike" dirty="0">
                        <a:solidFill>
                          <a:srgbClr val="7030A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103,88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+mn-lt"/>
                        </a:rPr>
                        <a:t>100,87</a:t>
                      </a:r>
                      <a:endParaRPr lang="ru-RU" sz="1400" b="1" i="0" u="none" strike="noStrike" dirty="0">
                        <a:solidFill>
                          <a:srgbClr val="7030A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+mn-lt"/>
                        </a:rPr>
                        <a:t>Страхования</a:t>
                      </a:r>
                      <a:endParaRPr lang="ru-RU" sz="1600" b="1" dirty="0">
                        <a:latin typeface="+mn-lt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+mn-lt"/>
                        </a:rPr>
                        <a:t>97,81</a:t>
                      </a:r>
                      <a:endParaRPr lang="ru-RU" sz="1400" b="1" i="0" u="none" strike="noStrike" dirty="0">
                        <a:solidFill>
                          <a:srgbClr val="7030A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90,17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+mn-lt"/>
                        </a:rPr>
                        <a:t>91,67</a:t>
                      </a:r>
                      <a:endParaRPr lang="ru-RU" sz="1400" b="1" i="0" u="none" strike="noStrike" dirty="0">
                        <a:solidFill>
                          <a:srgbClr val="7030A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84193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C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7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-8924" y="116632"/>
            <a:ext cx="9144000" cy="44563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Уровень жизни населения</a:t>
            </a:r>
            <a:endParaRPr lang="ru-RU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4729020"/>
              </p:ext>
            </p:extLst>
          </p:nvPr>
        </p:nvGraphicFramePr>
        <p:xfrm>
          <a:off x="221820" y="764704"/>
          <a:ext cx="8856985" cy="585784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201127"/>
                <a:gridCol w="1096199"/>
                <a:gridCol w="3559659"/>
              </a:tblGrid>
              <a:tr h="760537">
                <a:tc>
                  <a:txBody>
                    <a:bodyPr/>
                    <a:lstStyle/>
                    <a:p>
                      <a:pPr algn="l" fontAlgn="ctr">
                        <a:lnSpc>
                          <a:spcPct val="80000"/>
                        </a:lnSpc>
                      </a:pPr>
                      <a:r>
                        <a:rPr lang="ru-RU" sz="2000" u="none" strike="noStrike" dirty="0">
                          <a:effectLst/>
                          <a:latin typeface="+mn-lt"/>
                        </a:rPr>
                        <a:t> 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80000"/>
                        </a:lnSpc>
                      </a:pPr>
                      <a:r>
                        <a:rPr lang="ru-RU" sz="2000" b="1" u="none" strike="noStrike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рублей</a:t>
                      </a:r>
                      <a:endParaRPr lang="ru-RU" sz="2000" b="1" i="0" u="none" strike="noStrike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80000"/>
                        </a:lnSpc>
                      </a:pPr>
                      <a:r>
                        <a:rPr lang="ru-RU" sz="1800" b="1" u="none" strike="noStrike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в % к соответствующему </a:t>
                      </a:r>
                      <a:r>
                        <a:rPr lang="ru-RU" sz="1800" b="1" u="none" strike="noStrike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периоду</a:t>
                      </a:r>
                      <a:br>
                        <a:rPr lang="ru-RU" sz="1800" b="1" u="none" strike="noStrike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</a:br>
                      <a:r>
                        <a:rPr lang="ru-RU" sz="1800" b="1" u="none" strike="noStrike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2017 </a:t>
                      </a:r>
                      <a:r>
                        <a:rPr lang="ru-RU" sz="1800" b="1" u="none" strike="noStrike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года, прирост (снижение)</a:t>
                      </a:r>
                      <a:endParaRPr lang="ru-RU" sz="1800" b="1" i="0" u="none" strike="noStrike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</a:tr>
              <a:tr h="1712969">
                <a:tc>
                  <a:txBody>
                    <a:bodyPr/>
                    <a:lstStyle/>
                    <a:p>
                      <a:pPr algn="l" fontAlgn="b">
                        <a:lnSpc>
                          <a:spcPct val="80000"/>
                        </a:lnSpc>
                      </a:pPr>
                      <a:r>
                        <a:rPr lang="ru-RU" sz="2000" b="1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Среднедушевые денежные </a:t>
                      </a:r>
                      <a:r>
                        <a:rPr lang="ru-RU" sz="20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доходы</a:t>
                      </a:r>
                      <a:br>
                        <a:rPr lang="ru-RU" sz="20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</a:br>
                      <a:r>
                        <a:rPr lang="ru-RU" sz="18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в </a:t>
                      </a:r>
                      <a:r>
                        <a:rPr lang="ru-RU" sz="180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среднем за </a:t>
                      </a:r>
                      <a:r>
                        <a:rPr lang="ru-RU" sz="18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месяц</a:t>
                      </a:r>
                      <a:br>
                        <a:rPr lang="ru-RU" sz="18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</a:br>
                      <a:r>
                        <a:rPr lang="ru-RU" sz="18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(январь-декабрь 2018)</a:t>
                      </a:r>
                      <a:endParaRPr lang="ru-RU" sz="18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80000"/>
                        </a:lnSpc>
                      </a:pPr>
                      <a:r>
                        <a:rPr lang="ru-RU" sz="20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23000</a:t>
                      </a:r>
                      <a:endParaRPr lang="ru-RU" sz="20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0000"/>
                        </a:lnSpc>
                      </a:pPr>
                      <a:endParaRPr lang="ru-RU" sz="1800" u="none" strike="noStrike" dirty="0" smtClean="0">
                        <a:ln>
                          <a:solidFill>
                            <a:schemeClr val="tx2"/>
                          </a:solidFill>
                        </a:ln>
                        <a:effectLst/>
                        <a:latin typeface="+mn-lt"/>
                      </a:endParaRPr>
                    </a:p>
                    <a:p>
                      <a:pPr algn="l" fontAlgn="b">
                        <a:lnSpc>
                          <a:spcPct val="80000"/>
                        </a:lnSpc>
                      </a:pPr>
                      <a:r>
                        <a:rPr lang="ru-RU" sz="1800" u="none" strike="noStrike" dirty="0" smtClean="0">
                          <a:ln>
                            <a:solidFill>
                              <a:schemeClr val="tx2"/>
                            </a:solidFill>
                          </a:ln>
                          <a:effectLst/>
                          <a:latin typeface="+mn-lt"/>
                        </a:rPr>
                        <a:t>Номинальные     +1,9 %</a:t>
                      </a:r>
                    </a:p>
                    <a:p>
                      <a:pPr algn="l" fontAlgn="b">
                        <a:lnSpc>
                          <a:spcPct val="80000"/>
                        </a:lnSpc>
                      </a:pPr>
                      <a:endParaRPr lang="ru-RU" sz="1800" u="none" strike="noStrike" dirty="0" smtClean="0">
                        <a:effectLst/>
                        <a:latin typeface="+mn-lt"/>
                      </a:endParaRPr>
                    </a:p>
                    <a:p>
                      <a:pPr algn="l" fontAlgn="b">
                        <a:lnSpc>
                          <a:spcPct val="80000"/>
                        </a:lnSpc>
                      </a:pPr>
                      <a:r>
                        <a:rPr lang="ru-RU" sz="1800" u="none" strike="noStrike" dirty="0" smtClean="0">
                          <a:ln>
                            <a:solidFill>
                              <a:schemeClr val="tx2"/>
                            </a:solidFill>
                          </a:ln>
                          <a:effectLst/>
                          <a:latin typeface="+mn-lt"/>
                        </a:rPr>
                        <a:t>Реальные </a:t>
                      </a:r>
                    </a:p>
                    <a:p>
                      <a:pPr algn="l" fontAlgn="b">
                        <a:lnSpc>
                          <a:spcPct val="80000"/>
                        </a:lnSpc>
                      </a:pPr>
                      <a:r>
                        <a:rPr lang="ru-RU" sz="1800" u="none" strike="noStrike" dirty="0" smtClean="0">
                          <a:ln>
                            <a:solidFill>
                              <a:schemeClr val="tx2"/>
                            </a:solidFill>
                          </a:ln>
                          <a:effectLst/>
                          <a:latin typeface="+mn-lt"/>
                        </a:rPr>
                        <a:t>доходы                   -3,2</a:t>
                      </a:r>
                      <a:endParaRPr lang="ru-RU" sz="1800" b="0" i="0" u="none" strike="noStrike" dirty="0">
                        <a:ln>
                          <a:solidFill>
                            <a:schemeClr val="tx2"/>
                          </a:solidFill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</a:tr>
              <a:tr h="1692169">
                <a:tc>
                  <a:txBody>
                    <a:bodyPr/>
                    <a:lstStyle/>
                    <a:p>
                      <a:pPr algn="l" fontAlgn="b">
                        <a:lnSpc>
                          <a:spcPct val="80000"/>
                        </a:lnSpc>
                      </a:pPr>
                      <a:r>
                        <a:rPr lang="ru-RU" sz="2000" b="1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Среднемесячная номинальная начисленная заработная </a:t>
                      </a:r>
                      <a:r>
                        <a:rPr lang="ru-RU" sz="20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плата</a:t>
                      </a:r>
                      <a:r>
                        <a:rPr lang="ru-RU" sz="20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/>
                      </a:r>
                      <a:br>
                        <a:rPr lang="ru-RU" sz="20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</a:br>
                      <a:r>
                        <a:rPr lang="ru-RU" sz="20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(</a:t>
                      </a:r>
                      <a:r>
                        <a:rPr lang="ru-RU" sz="18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январь-декабрь 2018)</a:t>
                      </a:r>
                      <a:endParaRPr lang="ru-RU" sz="18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80000"/>
                        </a:lnSpc>
                      </a:pPr>
                      <a:r>
                        <a:rPr lang="ru-RU" sz="20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33748</a:t>
                      </a:r>
                      <a:endParaRPr lang="ru-RU" sz="20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0000"/>
                        </a:lnSpc>
                      </a:pPr>
                      <a:r>
                        <a:rPr lang="ru-RU" sz="1800" u="none" strike="noStrike" dirty="0" smtClean="0">
                          <a:ln>
                            <a:solidFill>
                              <a:schemeClr val="tx2"/>
                            </a:solidFill>
                          </a:ln>
                          <a:effectLst/>
                          <a:latin typeface="+mn-lt"/>
                        </a:rPr>
                        <a:t>Номинальная      +10,8 %</a:t>
                      </a:r>
                    </a:p>
                    <a:p>
                      <a:pPr algn="l" fontAlgn="b">
                        <a:lnSpc>
                          <a:spcPct val="80000"/>
                        </a:lnSpc>
                      </a:pPr>
                      <a:endParaRPr lang="ru-RU" sz="1800" u="none" strike="noStrike" dirty="0" smtClean="0">
                        <a:ln>
                          <a:solidFill>
                            <a:schemeClr val="tx2"/>
                          </a:solidFill>
                        </a:ln>
                        <a:effectLst/>
                        <a:latin typeface="+mn-lt"/>
                      </a:endParaRPr>
                    </a:p>
                    <a:p>
                      <a:pPr algn="l" fontAlgn="b">
                        <a:lnSpc>
                          <a:spcPct val="80000"/>
                        </a:lnSpc>
                      </a:pPr>
                      <a:r>
                        <a:rPr lang="ru-RU" sz="1800" u="none" strike="noStrike" dirty="0" smtClean="0">
                          <a:ln>
                            <a:solidFill>
                              <a:schemeClr val="tx2"/>
                            </a:solidFill>
                          </a:ln>
                          <a:effectLst/>
                          <a:latin typeface="+mn-lt"/>
                        </a:rPr>
                        <a:t>Реальная              +8,1 </a:t>
                      </a:r>
                      <a:r>
                        <a:rPr lang="ru-RU" sz="1800" u="none" strike="noStrike" dirty="0">
                          <a:ln>
                            <a:solidFill>
                              <a:schemeClr val="tx2"/>
                            </a:solidFill>
                          </a:ln>
                          <a:effectLst/>
                          <a:latin typeface="+mn-lt"/>
                        </a:rPr>
                        <a:t>%</a:t>
                      </a:r>
                      <a:endParaRPr lang="ru-RU" sz="1800" b="0" i="0" u="none" strike="noStrike" dirty="0">
                        <a:ln>
                          <a:solidFill>
                            <a:schemeClr val="tx2"/>
                          </a:solidFill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</a:tr>
              <a:tr h="1692169">
                <a:tc>
                  <a:txBody>
                    <a:bodyPr/>
                    <a:lstStyle/>
                    <a:p>
                      <a:pPr algn="l" fontAlgn="t">
                        <a:lnSpc>
                          <a:spcPct val="80000"/>
                        </a:lnSpc>
                      </a:pPr>
                      <a:r>
                        <a:rPr lang="ru-RU" sz="2000" b="1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Средний размер назначенных месячных </a:t>
                      </a:r>
                      <a:r>
                        <a:rPr lang="ru-RU" sz="20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пенсий</a:t>
                      </a:r>
                      <a:r>
                        <a:rPr lang="ru-RU" sz="20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/>
                      </a:r>
                      <a:br>
                        <a:rPr lang="ru-RU" sz="20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</a:br>
                      <a:r>
                        <a:rPr lang="ru-RU" sz="20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(</a:t>
                      </a:r>
                      <a:r>
                        <a:rPr lang="ru-RU" sz="18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на </a:t>
                      </a:r>
                      <a:r>
                        <a:rPr lang="ru-RU" sz="180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 </a:t>
                      </a:r>
                      <a:r>
                        <a:rPr lang="ru-RU" sz="18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январь 2019)</a:t>
                      </a:r>
                      <a:endParaRPr lang="ru-RU" sz="18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80000"/>
                        </a:lnSpc>
                      </a:pPr>
                      <a:r>
                        <a:rPr lang="ru-RU" sz="20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12517</a:t>
                      </a:r>
                      <a:endParaRPr lang="ru-RU" sz="20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0000"/>
                        </a:lnSpc>
                      </a:pPr>
                      <a:r>
                        <a:rPr lang="ru-RU" sz="1800" u="none" strike="noStrike" dirty="0" smtClean="0">
                          <a:ln>
                            <a:solidFill>
                              <a:schemeClr val="tx2"/>
                            </a:solidFill>
                          </a:ln>
                          <a:effectLst/>
                          <a:latin typeface="+mn-lt"/>
                        </a:rPr>
                        <a:t>Номинальный    </a:t>
                      </a:r>
                      <a:r>
                        <a:rPr lang="ru-RU" sz="1800" u="none" strike="noStrike" baseline="0" dirty="0" smtClean="0">
                          <a:ln>
                            <a:solidFill>
                              <a:schemeClr val="tx2"/>
                            </a:solidFill>
                          </a:ln>
                          <a:effectLst/>
                          <a:latin typeface="+mn-lt"/>
                        </a:rPr>
                        <a:t> </a:t>
                      </a:r>
                      <a:r>
                        <a:rPr lang="ru-RU" sz="1800" u="none" strike="noStrike" dirty="0" smtClean="0">
                          <a:ln>
                            <a:solidFill>
                              <a:schemeClr val="tx2"/>
                            </a:solidFill>
                          </a:ln>
                          <a:effectLst/>
                          <a:latin typeface="+mn-lt"/>
                        </a:rPr>
                        <a:t>+5,8 %</a:t>
                      </a:r>
                    </a:p>
                    <a:p>
                      <a:pPr algn="l" fontAlgn="b">
                        <a:lnSpc>
                          <a:spcPct val="80000"/>
                        </a:lnSpc>
                      </a:pPr>
                      <a:endParaRPr lang="ru-RU" sz="1800" u="none" strike="noStrike" dirty="0" smtClean="0">
                        <a:ln>
                          <a:solidFill>
                            <a:schemeClr val="tx2"/>
                          </a:solidFill>
                        </a:ln>
                        <a:effectLst/>
                        <a:latin typeface="+mn-lt"/>
                      </a:endParaRPr>
                    </a:p>
                    <a:p>
                      <a:pPr algn="l" fontAlgn="b">
                        <a:lnSpc>
                          <a:spcPct val="80000"/>
                        </a:lnSpc>
                      </a:pPr>
                      <a:r>
                        <a:rPr lang="ru-RU" sz="1800" u="none" strike="noStrike" dirty="0" smtClean="0">
                          <a:ln>
                            <a:solidFill>
                              <a:schemeClr val="tx2"/>
                            </a:solidFill>
                          </a:ln>
                          <a:effectLst/>
                          <a:latin typeface="+mn-lt"/>
                        </a:rPr>
                        <a:t>Реальный             - 1,2 </a:t>
                      </a:r>
                      <a:r>
                        <a:rPr lang="ru-RU" sz="1800" u="none" strike="noStrike" dirty="0">
                          <a:ln>
                            <a:solidFill>
                              <a:schemeClr val="tx2"/>
                            </a:solidFill>
                          </a:ln>
                          <a:effectLst/>
                          <a:latin typeface="+mn-lt"/>
                        </a:rPr>
                        <a:t>%</a:t>
                      </a:r>
                      <a:endParaRPr lang="ru-RU" sz="1800" b="0" i="0" u="none" strike="noStrike" dirty="0">
                        <a:ln>
                          <a:solidFill>
                            <a:schemeClr val="tx2"/>
                          </a:solidFill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</a:tr>
            </a:tbl>
          </a:graphicData>
        </a:graphic>
      </p:graphicFrame>
      <p:sp>
        <p:nvSpPr>
          <p:cNvPr id="3" name="Равнобедренный треугольник 2"/>
          <p:cNvSpPr/>
          <p:nvPr/>
        </p:nvSpPr>
        <p:spPr>
          <a:xfrm>
            <a:off x="7946842" y="3558724"/>
            <a:ext cx="419426" cy="360040"/>
          </a:xfrm>
          <a:prstGeom prst="triangl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Равнобедренный треугольник 7"/>
          <p:cNvSpPr/>
          <p:nvPr/>
        </p:nvSpPr>
        <p:spPr>
          <a:xfrm>
            <a:off x="7946842" y="4109972"/>
            <a:ext cx="419426" cy="315112"/>
          </a:xfrm>
          <a:prstGeom prst="triangl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Равнобедренный треугольник 8"/>
          <p:cNvSpPr/>
          <p:nvPr/>
        </p:nvSpPr>
        <p:spPr>
          <a:xfrm>
            <a:off x="7946841" y="5199108"/>
            <a:ext cx="419427" cy="360040"/>
          </a:xfrm>
          <a:prstGeom prst="triangl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Равнобедренный треугольник 9"/>
          <p:cNvSpPr/>
          <p:nvPr/>
        </p:nvSpPr>
        <p:spPr>
          <a:xfrm rot="10800000">
            <a:off x="7946841" y="5841268"/>
            <a:ext cx="419426" cy="360040"/>
          </a:xfrm>
          <a:prstGeom prst="triangle">
            <a:avLst/>
          </a:prstGeom>
          <a:solidFill>
            <a:srgbClr val="C0000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Равнобедренный треугольник 10"/>
          <p:cNvSpPr/>
          <p:nvPr/>
        </p:nvSpPr>
        <p:spPr>
          <a:xfrm rot="10800000">
            <a:off x="7859687" y="2590234"/>
            <a:ext cx="419426" cy="360040"/>
          </a:xfrm>
          <a:prstGeom prst="triangl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Равнобедренный треугольник 11"/>
          <p:cNvSpPr/>
          <p:nvPr/>
        </p:nvSpPr>
        <p:spPr>
          <a:xfrm rot="7219919">
            <a:off x="7935771" y="2001438"/>
            <a:ext cx="384066" cy="327848"/>
          </a:xfrm>
          <a:prstGeom prst="triangl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4309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C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429911"/>
              </p:ext>
            </p:extLst>
          </p:nvPr>
        </p:nvGraphicFramePr>
        <p:xfrm>
          <a:off x="167608" y="1124743"/>
          <a:ext cx="8784976" cy="5544620"/>
        </p:xfrm>
        <a:graphic>
          <a:graphicData uri="http://schemas.openxmlformats.org/drawingml/2006/table">
            <a:tbl>
              <a:tblPr firstRow="1" firstCol="1" bandRow="1">
                <a:tableStyleId>{BDBED569-4797-4DF1-A0F4-6AAB3CD982D8}</a:tableStyleId>
              </a:tblPr>
              <a:tblGrid>
                <a:gridCol w="6156329"/>
                <a:gridCol w="828533"/>
                <a:gridCol w="829046"/>
                <a:gridCol w="971068"/>
              </a:tblGrid>
              <a:tr h="24218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+mn-lt"/>
                          <a:ea typeface="Times New Roman"/>
                        </a:rPr>
                        <a:t>  </a:t>
                      </a:r>
                      <a:endParaRPr lang="ru-RU" sz="110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рублей</a:t>
                      </a: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18395">
                <a:tc>
                  <a:txBody>
                    <a:bodyPr/>
                    <a:lstStyle/>
                    <a:p>
                      <a:pPr algn="l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endParaRPr lang="ru-RU" sz="120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РФ</a:t>
                      </a:r>
                      <a:endParaRPr lang="ru-RU" sz="12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ЮФО</a:t>
                      </a:r>
                      <a:endParaRPr lang="ru-RU" sz="12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АО</a:t>
                      </a:r>
                    </a:p>
                  </a:txBody>
                  <a:tcPr marL="9525" marR="9525" marT="9525" marB="0" anchor="ctr"/>
                </a:tc>
              </a:tr>
              <a:tr h="278507">
                <a:tc>
                  <a:txBody>
                    <a:bodyPr/>
                    <a:lstStyle/>
                    <a:p>
                      <a:pPr algn="l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Всего</a:t>
                      </a:r>
                      <a:endParaRPr lang="ru-RU" sz="120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43445</a:t>
                      </a:r>
                      <a:endParaRPr lang="ru-RU" sz="1400" b="1" kern="1200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31532</a:t>
                      </a:r>
                      <a:endParaRPr lang="ru-RU" sz="1400" b="1" dirty="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33748</a:t>
                      </a:r>
                      <a:endParaRPr lang="ru-RU" sz="1400" b="1" dirty="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38720">
                <a:tc>
                  <a:txBody>
                    <a:bodyPr/>
                    <a:lstStyle/>
                    <a:p>
                      <a:pPr marL="71755" algn="l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сельское, лесное хозяйство, охота, рыболовство и рыбоводство</a:t>
                      </a:r>
                      <a:endParaRPr lang="ru-RU" sz="120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28184</a:t>
                      </a:r>
                      <a:endParaRPr lang="ru-RU" sz="1200" b="1" dirty="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26236</a:t>
                      </a:r>
                      <a:endParaRPr lang="ru-RU" sz="1200" b="1" dirty="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17454</a:t>
                      </a:r>
                      <a:endParaRPr lang="ru-RU" sz="1200" b="1" dirty="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38720">
                <a:tc>
                  <a:txBody>
                    <a:bodyPr/>
                    <a:lstStyle/>
                    <a:p>
                      <a:pPr marL="71755" algn="l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добыча</a:t>
                      </a:r>
                      <a:r>
                        <a:rPr lang="en-US" sz="1200" dirty="0">
                          <a:effectLst/>
                        </a:rPr>
                        <a:t> </a:t>
                      </a:r>
                      <a:r>
                        <a:rPr lang="ru-RU" sz="1200" noProof="0" dirty="0" smtClean="0">
                          <a:effectLst/>
                        </a:rPr>
                        <a:t>полезных</a:t>
                      </a:r>
                      <a:r>
                        <a:rPr lang="en-US" sz="1200" dirty="0" smtClean="0">
                          <a:effectLst/>
                        </a:rPr>
                        <a:t> </a:t>
                      </a:r>
                      <a:r>
                        <a:rPr lang="ru-RU" sz="1200" noProof="0" dirty="0" smtClean="0">
                          <a:effectLst/>
                        </a:rPr>
                        <a:t>ископаемых</a:t>
                      </a:r>
                      <a:endParaRPr lang="ru-RU" sz="1200" b="1" noProof="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83261</a:t>
                      </a:r>
                      <a:endParaRPr lang="ru-RU" sz="1200" b="1" dirty="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50695</a:t>
                      </a:r>
                      <a:endParaRPr lang="ru-RU" sz="1200" b="1" dirty="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101401</a:t>
                      </a:r>
                      <a:endParaRPr lang="ru-RU" sz="1200" b="1" dirty="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38720">
                <a:tc>
                  <a:txBody>
                    <a:bodyPr/>
                    <a:lstStyle/>
                    <a:p>
                      <a:pPr marL="71755" algn="l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обрабатывающие производства</a:t>
                      </a:r>
                      <a:endParaRPr lang="ru-RU" sz="120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40404</a:t>
                      </a:r>
                      <a:endParaRPr lang="ru-RU" sz="1200" b="1" dirty="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32511</a:t>
                      </a:r>
                      <a:endParaRPr lang="ru-RU" sz="1200" b="1" dirty="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44148</a:t>
                      </a:r>
                      <a:endParaRPr lang="ru-RU" sz="1200" b="1" dirty="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38720">
                <a:tc>
                  <a:txBody>
                    <a:bodyPr/>
                    <a:lstStyle/>
                    <a:p>
                      <a:pPr marL="71755" algn="l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обеспечение электрической энергией, газом и паром; кондиционирование воздуха</a:t>
                      </a:r>
                      <a:endParaRPr lang="ru-RU" sz="120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47607</a:t>
                      </a:r>
                      <a:endParaRPr lang="ru-RU" sz="1200" b="1" dirty="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37276</a:t>
                      </a:r>
                      <a:endParaRPr lang="ru-RU" sz="1200" b="1" dirty="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37656</a:t>
                      </a:r>
                      <a:endParaRPr lang="ru-RU" sz="1200" b="1" dirty="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73649">
                <a:tc>
                  <a:txBody>
                    <a:bodyPr/>
                    <a:lstStyle/>
                    <a:p>
                      <a:pPr marL="71755" algn="l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водоснабжение; водоотведение, организация сбора и утилизации отходов, деятельность по ликвидации загрязнений</a:t>
                      </a:r>
                      <a:endParaRPr lang="ru-RU" sz="120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31324</a:t>
                      </a:r>
                      <a:endParaRPr lang="ru-RU" sz="1200" b="1" dirty="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25413</a:t>
                      </a:r>
                      <a:endParaRPr lang="ru-RU" sz="1200" b="1" dirty="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22336</a:t>
                      </a:r>
                      <a:endParaRPr lang="ru-RU" sz="1200" b="1" dirty="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38720">
                <a:tc>
                  <a:txBody>
                    <a:bodyPr/>
                    <a:lstStyle/>
                    <a:p>
                      <a:pPr marL="71755" algn="l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строительство</a:t>
                      </a:r>
                      <a:endParaRPr lang="ru-RU" sz="120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38118</a:t>
                      </a:r>
                      <a:endParaRPr lang="ru-RU" sz="1200" b="1" dirty="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31894</a:t>
                      </a:r>
                      <a:endParaRPr lang="ru-RU" sz="1200" b="1" dirty="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36335</a:t>
                      </a:r>
                      <a:endParaRPr lang="ru-RU" sz="1200" b="1" dirty="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38720">
                <a:tc>
                  <a:txBody>
                    <a:bodyPr/>
                    <a:lstStyle/>
                    <a:p>
                      <a:pPr marL="71755" algn="l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торговля оптовая и розничная; ремонт автотранспортных средств и мотоциклов</a:t>
                      </a:r>
                      <a:endParaRPr lang="ru-RU" sz="120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35015</a:t>
                      </a:r>
                      <a:endParaRPr lang="ru-RU" sz="1200" b="1" dirty="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36890</a:t>
                      </a:r>
                      <a:endParaRPr lang="ru-RU" sz="1200" b="1" dirty="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46454</a:t>
                      </a:r>
                      <a:endParaRPr lang="ru-RU" sz="1200" b="1" dirty="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38720">
                <a:tc>
                  <a:txBody>
                    <a:bodyPr/>
                    <a:lstStyle/>
                    <a:p>
                      <a:pPr marL="71755" algn="l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200" noProof="0" dirty="0" smtClean="0">
                          <a:effectLst/>
                        </a:rPr>
                        <a:t>транспортировка</a:t>
                      </a:r>
                      <a:r>
                        <a:rPr lang="en-US" sz="1200" dirty="0" smtClean="0">
                          <a:effectLst/>
                        </a:rPr>
                        <a:t> </a:t>
                      </a:r>
                      <a:r>
                        <a:rPr lang="en-US" sz="1200" dirty="0">
                          <a:effectLst/>
                        </a:rPr>
                        <a:t>и </a:t>
                      </a:r>
                      <a:r>
                        <a:rPr lang="ru-RU" sz="1200" noProof="0" dirty="0" smtClean="0">
                          <a:effectLst/>
                        </a:rPr>
                        <a:t>хранение</a:t>
                      </a:r>
                      <a:endParaRPr lang="ru-RU" sz="1200" b="1" noProof="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47495</a:t>
                      </a:r>
                      <a:endParaRPr lang="ru-RU" sz="1200" b="1" dirty="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25877</a:t>
                      </a:r>
                      <a:endParaRPr lang="ru-RU" sz="1200" b="1" dirty="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20657</a:t>
                      </a:r>
                      <a:endParaRPr lang="ru-RU" sz="1200" b="1" dirty="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38720">
                <a:tc>
                  <a:txBody>
                    <a:bodyPr/>
                    <a:lstStyle/>
                    <a:p>
                      <a:pPr marL="71755" algn="l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деятельность гостиниц и предприятий общественного питания</a:t>
                      </a:r>
                      <a:endParaRPr lang="ru-RU" sz="120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26053</a:t>
                      </a:r>
                      <a:endParaRPr lang="ru-RU" sz="1200" b="1" dirty="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22089</a:t>
                      </a:r>
                      <a:endParaRPr lang="ru-RU" sz="1200" b="1" dirty="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20164</a:t>
                      </a:r>
                      <a:endParaRPr lang="ru-RU" sz="1200" b="1" dirty="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38720">
                <a:tc>
                  <a:txBody>
                    <a:bodyPr/>
                    <a:lstStyle/>
                    <a:p>
                      <a:pPr marL="71755" algn="l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деятельность в области информации и связи</a:t>
                      </a:r>
                      <a:endParaRPr lang="ru-RU" sz="120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67748</a:t>
                      </a:r>
                      <a:endParaRPr lang="ru-RU" sz="1200" b="1" dirty="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36687</a:t>
                      </a:r>
                      <a:endParaRPr lang="ru-RU" sz="1200" b="1" dirty="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35222</a:t>
                      </a:r>
                      <a:endParaRPr lang="ru-RU" sz="1200" b="1" dirty="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38720">
                <a:tc>
                  <a:txBody>
                    <a:bodyPr/>
                    <a:lstStyle/>
                    <a:p>
                      <a:pPr marL="71755" algn="l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деятельность финансовая и страховая</a:t>
                      </a:r>
                      <a:endParaRPr lang="ru-RU" sz="120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91713</a:t>
                      </a:r>
                      <a:endParaRPr lang="ru-RU" sz="1200" b="1" dirty="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52940</a:t>
                      </a:r>
                      <a:endParaRPr lang="ru-RU" sz="1200" b="1" dirty="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46623</a:t>
                      </a:r>
                      <a:endParaRPr lang="ru-RU" sz="1200" b="1" dirty="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38720">
                <a:tc>
                  <a:txBody>
                    <a:bodyPr/>
                    <a:lstStyle/>
                    <a:p>
                      <a:pPr marL="71755" algn="l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деятельность по операциям с недвижимым имуществом</a:t>
                      </a:r>
                      <a:endParaRPr lang="ru-RU" sz="120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32907</a:t>
                      </a:r>
                      <a:endParaRPr lang="ru-RU" sz="1200" b="1" dirty="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25345</a:t>
                      </a:r>
                      <a:endParaRPr lang="ru-RU" sz="1200" b="1" dirty="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21882</a:t>
                      </a:r>
                      <a:endParaRPr lang="ru-RU" sz="1200" b="1" dirty="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38720">
                <a:tc>
                  <a:txBody>
                    <a:bodyPr/>
                    <a:lstStyle/>
                    <a:p>
                      <a:pPr marL="71755" algn="l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деятельность профессиональная,  научная и техническая</a:t>
                      </a:r>
                      <a:endParaRPr lang="ru-RU" sz="120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65537</a:t>
                      </a:r>
                      <a:endParaRPr lang="ru-RU" sz="1200" b="1" dirty="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38131</a:t>
                      </a:r>
                      <a:endParaRPr lang="ru-RU" sz="1200" b="1" dirty="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39215</a:t>
                      </a:r>
                      <a:endParaRPr lang="ru-RU" sz="1200" b="1" dirty="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38720">
                <a:tc>
                  <a:txBody>
                    <a:bodyPr/>
                    <a:lstStyle/>
                    <a:p>
                      <a:pPr marL="71755" algn="l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деятельность административная и сопутствующие дополнительные услуги</a:t>
                      </a:r>
                      <a:endParaRPr lang="ru-RU" sz="120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30847</a:t>
                      </a:r>
                      <a:endParaRPr lang="ru-RU" sz="1200" b="1" dirty="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23582</a:t>
                      </a:r>
                      <a:endParaRPr lang="ru-RU" sz="1200" b="1" dirty="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32360</a:t>
                      </a:r>
                      <a:endParaRPr lang="ru-RU" sz="1200" b="1" dirty="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73649">
                <a:tc>
                  <a:txBody>
                    <a:bodyPr/>
                    <a:lstStyle/>
                    <a:p>
                      <a:pPr marL="71755" algn="l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государственное управление и обеспечение военной безопасности; социальное обеспечение</a:t>
                      </a:r>
                      <a:endParaRPr lang="ru-RU" sz="120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47820</a:t>
                      </a:r>
                      <a:endParaRPr lang="ru-RU" sz="1200" b="1" dirty="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38049</a:t>
                      </a:r>
                      <a:endParaRPr lang="ru-RU" sz="1200" b="1" dirty="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32692</a:t>
                      </a:r>
                      <a:endParaRPr lang="ru-RU" sz="1200" b="1" dirty="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38720">
                <a:tc>
                  <a:txBody>
                    <a:bodyPr/>
                    <a:lstStyle/>
                    <a:p>
                      <a:pPr marL="71755" algn="l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образование</a:t>
                      </a:r>
                      <a:endParaRPr lang="ru-RU" sz="120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34313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25688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25022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38720">
                <a:tc>
                  <a:txBody>
                    <a:bodyPr/>
                    <a:lstStyle/>
                    <a:p>
                      <a:pPr marL="71755" algn="l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деятельность в области здравоохранения и социальных услуг</a:t>
                      </a:r>
                      <a:endParaRPr lang="ru-RU" sz="120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40090</a:t>
                      </a:r>
                      <a:endParaRPr lang="ru-RU" sz="1200" b="1" dirty="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30889</a:t>
                      </a:r>
                      <a:endParaRPr lang="ru-RU" sz="1200" b="1" dirty="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30831</a:t>
                      </a:r>
                      <a:endParaRPr lang="ru-RU" sz="1200" b="1" dirty="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38720">
                <a:tc>
                  <a:txBody>
                    <a:bodyPr/>
                    <a:lstStyle/>
                    <a:p>
                      <a:pPr marL="71755" algn="l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деятельность в области культуры, спорта, организации досуга и развлечений</a:t>
                      </a:r>
                      <a:endParaRPr lang="ru-RU" sz="120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43971</a:t>
                      </a:r>
                      <a:endParaRPr lang="ru-RU" sz="1200" b="1" dirty="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33907</a:t>
                      </a:r>
                      <a:endParaRPr lang="ru-RU" sz="1200" b="1" dirty="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28877</a:t>
                      </a:r>
                      <a:endParaRPr lang="ru-RU" sz="1200" b="1" dirty="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</a:tr>
              <a:tr h="238720">
                <a:tc>
                  <a:txBody>
                    <a:bodyPr/>
                    <a:lstStyle/>
                    <a:p>
                      <a:pPr marL="71755" algn="l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</a:rPr>
                        <a:t>предоставление</a:t>
                      </a:r>
                      <a:r>
                        <a:rPr lang="en-US" sz="1200" dirty="0">
                          <a:effectLst/>
                        </a:rPr>
                        <a:t> </a:t>
                      </a:r>
                      <a:r>
                        <a:rPr lang="en-US" sz="1200" dirty="0" err="1">
                          <a:effectLst/>
                        </a:rPr>
                        <a:t>прочих</a:t>
                      </a:r>
                      <a:r>
                        <a:rPr lang="en-US" sz="1200" dirty="0">
                          <a:effectLst/>
                        </a:rPr>
                        <a:t> </a:t>
                      </a:r>
                      <a:r>
                        <a:rPr lang="en-US" sz="1200" dirty="0" err="1">
                          <a:effectLst/>
                        </a:rPr>
                        <a:t>видов</a:t>
                      </a:r>
                      <a:r>
                        <a:rPr lang="en-US" sz="1200" dirty="0">
                          <a:effectLst/>
                        </a:rPr>
                        <a:t> </a:t>
                      </a:r>
                      <a:r>
                        <a:rPr lang="en-US" sz="1200" dirty="0" err="1">
                          <a:effectLst/>
                        </a:rPr>
                        <a:t>услуг</a:t>
                      </a:r>
                      <a:endParaRPr lang="ru-RU" sz="120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20941</a:t>
                      </a:r>
                      <a:endParaRPr lang="ru-RU" sz="1200" b="1" dirty="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21841</a:t>
                      </a:r>
                      <a:endParaRPr lang="ru-RU" sz="1200" b="1" dirty="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25594</a:t>
                      </a:r>
                      <a:endParaRPr lang="ru-RU" sz="1200" b="1" dirty="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79512" y="188640"/>
            <a:ext cx="8784976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Среднемесячная </a:t>
            </a:r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начисленная заработная </a:t>
            </a: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плата</a:t>
            </a:r>
            <a:b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</a:t>
            </a:r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видам экономической деятельности</a:t>
            </a:r>
          </a:p>
          <a:p>
            <a:pPr algn="ctr"/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 </a:t>
            </a: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январь - декабрь 2018 года</a:t>
            </a:r>
            <a:endParaRPr lang="ru-RU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44910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C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99392"/>
            <a:ext cx="9144000" cy="6991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79512" y="188640"/>
            <a:ext cx="8784976" cy="44563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Безработица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91222" y="634275"/>
            <a:ext cx="86012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Численность официально зарегистрированных </a:t>
            </a:r>
            <a:r>
              <a:rPr lang="ru-RU" b="1" dirty="0" smtClean="0">
                <a:solidFill>
                  <a:srgbClr val="002060"/>
                </a:solidFill>
              </a:rPr>
              <a:t>безработных</a:t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rgbClr val="002060"/>
                </a:solidFill>
              </a:rPr>
              <a:t>на </a:t>
            </a:r>
            <a:r>
              <a:rPr lang="ru-RU" b="1" dirty="0">
                <a:solidFill>
                  <a:srgbClr val="002060"/>
                </a:solidFill>
              </a:rPr>
              <a:t>конец декабря </a:t>
            </a:r>
            <a:r>
              <a:rPr lang="ru-RU" b="1" dirty="0" smtClean="0">
                <a:solidFill>
                  <a:srgbClr val="002060"/>
                </a:solidFill>
              </a:rPr>
              <a:t>2018 года 5253 человека, или 83,6% </a:t>
            </a:r>
            <a:r>
              <a:rPr lang="ru-RU" b="1" dirty="0">
                <a:solidFill>
                  <a:srgbClr val="002060"/>
                </a:solidFill>
              </a:rPr>
              <a:t>к аналогичной дате </a:t>
            </a:r>
            <a:r>
              <a:rPr lang="ru-RU" b="1" dirty="0" smtClean="0">
                <a:solidFill>
                  <a:srgbClr val="002060"/>
                </a:solidFill>
              </a:rPr>
              <a:t>2017 года</a:t>
            </a:r>
            <a:endParaRPr lang="ru-RU" b="1" dirty="0">
              <a:solidFill>
                <a:srgbClr val="002060"/>
              </a:solidFill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331706406"/>
              </p:ext>
            </p:extLst>
          </p:nvPr>
        </p:nvGraphicFramePr>
        <p:xfrm>
          <a:off x="349578" y="-377827"/>
          <a:ext cx="4988460" cy="64391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628957" y="5749588"/>
            <a:ext cx="223423" cy="223423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 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852380" y="5661248"/>
            <a:ext cx="7509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</a:rPr>
              <a:t>2017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784868" y="5661248"/>
            <a:ext cx="6989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</a:rPr>
              <a:t>2018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581326" y="5749589"/>
            <a:ext cx="203542" cy="223423"/>
          </a:xfrm>
          <a:prstGeom prst="rect">
            <a:avLst/>
          </a:prstGeom>
          <a:solidFill>
            <a:srgbClr val="F8AF92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2843808" y="3140968"/>
            <a:ext cx="792088" cy="756084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7.4</a:t>
            </a:r>
            <a:endParaRPr lang="ru-RU" b="1" dirty="0"/>
          </a:p>
        </p:txBody>
      </p:sp>
      <p:sp>
        <p:nvSpPr>
          <p:cNvPr id="10" name="Овал 9"/>
          <p:cNvSpPr/>
          <p:nvPr/>
        </p:nvSpPr>
        <p:spPr>
          <a:xfrm>
            <a:off x="1084103" y="3140968"/>
            <a:ext cx="700765" cy="688668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7.5</a:t>
            </a:r>
            <a:endParaRPr lang="ru-RU" b="1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2630" y="1552199"/>
            <a:ext cx="4490321" cy="4977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5148064" y="1700808"/>
            <a:ext cx="3744416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Уровень </a:t>
            </a:r>
            <a:r>
              <a:rPr lang="ru-RU" b="1" dirty="0"/>
              <a:t>зарегистрированной </a:t>
            </a:r>
            <a:r>
              <a:rPr lang="ru-RU" b="1" dirty="0" smtClean="0"/>
              <a:t>безработицы </a:t>
            </a:r>
            <a:r>
              <a:rPr lang="ru-RU" sz="1600" b="1" dirty="0" smtClean="0"/>
              <a:t>на </a:t>
            </a:r>
            <a:r>
              <a:rPr lang="ru-RU" sz="1600" b="1" dirty="0"/>
              <a:t>конец декабря по данным агентства по занятости населения Астраханской </a:t>
            </a:r>
            <a:r>
              <a:rPr lang="ru-RU" sz="1600" b="1" dirty="0" smtClean="0"/>
              <a:t>области. </a:t>
            </a:r>
            <a:endParaRPr lang="ru-RU" sz="1600" b="1" dirty="0"/>
          </a:p>
        </p:txBody>
      </p:sp>
      <p:sp>
        <p:nvSpPr>
          <p:cNvPr id="14" name="Овал 13"/>
          <p:cNvSpPr/>
          <p:nvPr/>
        </p:nvSpPr>
        <p:spPr>
          <a:xfrm>
            <a:off x="7308304" y="3356992"/>
            <a:ext cx="864096" cy="792088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1.0</a:t>
            </a:r>
            <a:endParaRPr lang="ru-RU" b="1" dirty="0"/>
          </a:p>
        </p:txBody>
      </p:sp>
      <p:sp>
        <p:nvSpPr>
          <p:cNvPr id="15" name="Овал 14"/>
          <p:cNvSpPr/>
          <p:nvPr/>
        </p:nvSpPr>
        <p:spPr>
          <a:xfrm>
            <a:off x="5508104" y="3212976"/>
            <a:ext cx="720080" cy="648072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1.2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822254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C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" y="2204864"/>
            <a:ext cx="9035282" cy="3960440"/>
          </a:xfrm>
          <a:prstGeom prst="rect">
            <a:avLst/>
          </a:prstGeom>
          <a:ln/>
          <a:extLst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pic>
      <p:sp>
        <p:nvSpPr>
          <p:cNvPr id="7" name="TextBox 6"/>
          <p:cNvSpPr txBox="1"/>
          <p:nvPr/>
        </p:nvSpPr>
        <p:spPr>
          <a:xfrm>
            <a:off x="54359" y="153448"/>
            <a:ext cx="9035282" cy="683264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Показатели естественного движения населения</a:t>
            </a:r>
          </a:p>
          <a:p>
            <a:pPr algn="ctr">
              <a:lnSpc>
                <a:spcPct val="80000"/>
              </a:lnSpc>
            </a:pP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январе - декабре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8969330"/>
              </p:ext>
            </p:extLst>
          </p:nvPr>
        </p:nvGraphicFramePr>
        <p:xfrm>
          <a:off x="84404" y="836712"/>
          <a:ext cx="8840646" cy="11144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906330"/>
                <a:gridCol w="1370644"/>
                <a:gridCol w="1370644"/>
                <a:gridCol w="2193028"/>
              </a:tblGrid>
              <a:tr h="0">
                <a:tc>
                  <a:txBody>
                    <a:bodyPr/>
                    <a:lstStyle/>
                    <a:p>
                      <a:pPr algn="l" fontAlgn="b"/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algn="r" fontAlgn="ctr"/>
                      <a:r>
                        <a:rPr lang="ru-RU" sz="1400" b="1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человек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+mn-lt"/>
                        </a:rPr>
                        <a:t>Астраханская область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>
                          <a:glow rad="101600">
                            <a:schemeClr val="bg1">
                              <a:alpha val="60000"/>
                            </a:schemeClr>
                          </a:glow>
                        </a:effectLst>
                        <a:latin typeface="+mn-lt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7200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Родившихся</a:t>
                      </a:r>
                      <a:endParaRPr lang="ru-RU" sz="1400" b="1" i="0" u="none" strike="noStrike" baseline="30000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Умерших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Естественный прирост (+)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2017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12270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11620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6000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(+)650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2018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11828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11799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800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(+)29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снижение (-)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-442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+179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60000" algn="ctr" fontAlgn="b"/>
                      <a:r>
                        <a:rPr lang="ru-RU" sz="14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-621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54360" y="6343436"/>
            <a:ext cx="482758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b="1" baseline="30000" dirty="0" smtClean="0">
                <a:solidFill>
                  <a:schemeClr val="tx2">
                    <a:lumMod val="75000"/>
                  </a:schemeClr>
                </a:solidFill>
              </a:rPr>
              <a:t>1)</a:t>
            </a:r>
            <a:r>
              <a:rPr lang="ru-RU" sz="1050" b="1" dirty="0" smtClean="0">
                <a:solidFill>
                  <a:schemeClr val="tx2">
                    <a:lumMod val="75000"/>
                  </a:schemeClr>
                </a:solidFill>
              </a:rPr>
              <a:t>Данные </a:t>
            </a:r>
            <a:r>
              <a:rPr lang="ru-RU" sz="1050" b="1" dirty="0">
                <a:solidFill>
                  <a:schemeClr val="tx2">
                    <a:lumMod val="75000"/>
                  </a:schemeClr>
                </a:solidFill>
              </a:rPr>
              <a:t>предварительные. Окончательные итоги </a:t>
            </a:r>
            <a:r>
              <a:rPr lang="ru-RU" sz="1050" b="1" dirty="0" smtClean="0">
                <a:solidFill>
                  <a:schemeClr val="tx2">
                    <a:lumMod val="75000"/>
                  </a:schemeClr>
                </a:solidFill>
              </a:rPr>
              <a:t>02.07.2019</a:t>
            </a:r>
            <a:endParaRPr lang="ru-RU" sz="105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-54359" y="1885418"/>
            <a:ext cx="9144000" cy="319446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</a:t>
            </a: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 1000 человек населения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6" t="4615" r="78397" b="87453"/>
          <a:stretch/>
        </p:blipFill>
        <p:spPr bwMode="auto">
          <a:xfrm flipV="1">
            <a:off x="6935749" y="3810874"/>
            <a:ext cx="344211" cy="373699"/>
          </a:xfrm>
          <a:prstGeom prst="rect">
            <a:avLst/>
          </a:prstGeom>
          <a:solidFill>
            <a:srgbClr val="00B050"/>
          </a:solidFill>
          <a:ln>
            <a:solidFill>
              <a:schemeClr val="bg1"/>
            </a:solidFill>
          </a:ln>
          <a:effectLst/>
          <a:extLst/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8" t="36439" r="78075" b="54677"/>
          <a:stretch/>
        </p:blipFill>
        <p:spPr bwMode="auto">
          <a:xfrm>
            <a:off x="6949636" y="4596653"/>
            <a:ext cx="343380" cy="3899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7213407" y="3429000"/>
            <a:ext cx="108401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rgbClr val="00206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Родившихся</a:t>
            </a:r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6" t="21258" r="78397" b="71389"/>
          <a:stretch/>
        </p:blipFill>
        <p:spPr bwMode="auto">
          <a:xfrm>
            <a:off x="7975957" y="3810874"/>
            <a:ext cx="321463" cy="363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7213408" y="3810874"/>
            <a:ext cx="55641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>
                <a:solidFill>
                  <a:srgbClr val="00206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2017</a:t>
            </a:r>
            <a:endParaRPr lang="ru-RU" sz="1200" b="1" dirty="0">
              <a:solidFill>
                <a:srgbClr val="002060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8297420" y="3810874"/>
            <a:ext cx="58221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>
                <a:solidFill>
                  <a:srgbClr val="00206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2018</a:t>
            </a:r>
            <a:r>
              <a:rPr lang="ru-RU" sz="1200" b="1" baseline="30000" dirty="0" smtClean="0">
                <a:solidFill>
                  <a:srgbClr val="00206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1)</a:t>
            </a:r>
            <a:endParaRPr lang="ru-RU" sz="1200" b="1" baseline="30000" dirty="0">
              <a:solidFill>
                <a:srgbClr val="002060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pic>
        <p:nvPicPr>
          <p:cNvPr id="18" name="Picture 3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9" t="52774" r="78075" b="38641"/>
          <a:stretch/>
        </p:blipFill>
        <p:spPr bwMode="auto">
          <a:xfrm>
            <a:off x="7982631" y="4596654"/>
            <a:ext cx="351525" cy="3899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Прямоугольник 18"/>
          <p:cNvSpPr/>
          <p:nvPr/>
        </p:nvSpPr>
        <p:spPr>
          <a:xfrm>
            <a:off x="7227288" y="4619791"/>
            <a:ext cx="54253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>
                <a:solidFill>
                  <a:srgbClr val="00206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2017</a:t>
            </a:r>
            <a:endParaRPr lang="ru-RU" sz="1200" b="1" dirty="0">
              <a:solidFill>
                <a:srgbClr val="002060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7327829" y="4342791"/>
            <a:ext cx="81535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>
                <a:solidFill>
                  <a:srgbClr val="00206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Умерших</a:t>
            </a:r>
            <a:endParaRPr lang="ru-RU" sz="1200" b="1" dirty="0">
              <a:solidFill>
                <a:srgbClr val="002060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pic>
        <p:nvPicPr>
          <p:cNvPr id="22" name="Picture 3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4" t="70104" r="77837" b="23438"/>
          <a:stretch/>
        </p:blipFill>
        <p:spPr bwMode="auto">
          <a:xfrm>
            <a:off x="6923468" y="5533945"/>
            <a:ext cx="336228" cy="77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Прямоугольник 22"/>
          <p:cNvSpPr/>
          <p:nvPr/>
        </p:nvSpPr>
        <p:spPr>
          <a:xfrm>
            <a:off x="6949636" y="5157192"/>
            <a:ext cx="165426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>
                <a:solidFill>
                  <a:srgbClr val="00206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Естественный прирост</a:t>
            </a:r>
            <a:endParaRPr lang="ru-RU" sz="1200" b="1" dirty="0">
              <a:solidFill>
                <a:srgbClr val="002060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pic>
        <p:nvPicPr>
          <p:cNvPr id="24" name="Picture 3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4" t="86102" r="77837" b="7146"/>
          <a:stretch/>
        </p:blipFill>
        <p:spPr bwMode="auto">
          <a:xfrm>
            <a:off x="7875917" y="5521240"/>
            <a:ext cx="564952" cy="1361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Прямоугольник 24"/>
          <p:cNvSpPr/>
          <p:nvPr/>
        </p:nvSpPr>
        <p:spPr>
          <a:xfrm>
            <a:off x="7235746" y="5434190"/>
            <a:ext cx="53407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>
                <a:solidFill>
                  <a:srgbClr val="00206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2017</a:t>
            </a:r>
            <a:endParaRPr lang="ru-RU" sz="1200" b="1" dirty="0">
              <a:solidFill>
                <a:srgbClr val="002060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8312793" y="4619792"/>
            <a:ext cx="58221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>
                <a:solidFill>
                  <a:srgbClr val="00206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2018</a:t>
            </a:r>
            <a:r>
              <a:rPr lang="ru-RU" sz="1200" b="1" baseline="30000" dirty="0" smtClean="0">
                <a:solidFill>
                  <a:srgbClr val="00206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1)</a:t>
            </a:r>
            <a:endParaRPr lang="ru-RU" sz="1200" b="1" baseline="30000" dirty="0">
              <a:solidFill>
                <a:srgbClr val="002060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8312793" y="5434192"/>
            <a:ext cx="58221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>
                <a:solidFill>
                  <a:srgbClr val="00206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2018</a:t>
            </a:r>
            <a:r>
              <a:rPr lang="ru-RU" sz="1200" b="1" baseline="30000" dirty="0" smtClean="0">
                <a:solidFill>
                  <a:srgbClr val="00206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1)</a:t>
            </a:r>
            <a:endParaRPr lang="ru-RU" sz="1200" b="1" baseline="30000" dirty="0">
              <a:solidFill>
                <a:srgbClr val="002060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8646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C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" y="1"/>
            <a:ext cx="913141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39552" y="-27384"/>
            <a:ext cx="822995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Структура смертности по причинам смерти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январе - декабре 2018 года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652120" y="1061759"/>
            <a:ext cx="331236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002060"/>
                </a:solidFill>
              </a:rPr>
              <a:t>в процентах ко всем умершим</a:t>
            </a:r>
            <a:endParaRPr lang="ru-RU" sz="1600" b="1" dirty="0">
              <a:solidFill>
                <a:srgbClr val="002060"/>
              </a:solidFill>
            </a:endParaRPr>
          </a:p>
        </p:txBody>
      </p:sp>
      <p:graphicFrame>
        <p:nvGraphicFramePr>
          <p:cNvPr id="10" name="Диаграмма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32693647"/>
              </p:ext>
            </p:extLst>
          </p:nvPr>
        </p:nvGraphicFramePr>
        <p:xfrm>
          <a:off x="755576" y="1628800"/>
          <a:ext cx="7848872" cy="496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860672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C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54" y="11715"/>
            <a:ext cx="9144001" cy="68462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79512" y="188640"/>
            <a:ext cx="8784976" cy="683264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Браки и разводы</a:t>
            </a:r>
          </a:p>
          <a:p>
            <a:pPr algn="ctr">
              <a:lnSpc>
                <a:spcPct val="80000"/>
              </a:lnSpc>
            </a:pPr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январе - декабре</a:t>
            </a: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871904"/>
            <a:ext cx="4104456" cy="2341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0609876"/>
              </p:ext>
            </p:extLst>
          </p:nvPr>
        </p:nvGraphicFramePr>
        <p:xfrm>
          <a:off x="24353" y="3212976"/>
          <a:ext cx="9119647" cy="305883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62628"/>
                <a:gridCol w="936751"/>
                <a:gridCol w="936751"/>
                <a:gridCol w="1611212"/>
                <a:gridCol w="936751"/>
                <a:gridCol w="936751"/>
                <a:gridCol w="1498803"/>
              </a:tblGrid>
              <a:tr h="720080">
                <a:tc>
                  <a:txBody>
                    <a:bodyPr/>
                    <a:lstStyle/>
                    <a:p>
                      <a:pPr algn="l" fontAlgn="b"/>
                      <a:endParaRPr lang="ru-RU" sz="20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единиц</a:t>
                      </a:r>
                      <a:endParaRPr lang="ru-RU" sz="20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на 1000 человек населения</a:t>
                      </a:r>
                      <a:endParaRPr lang="ru-RU" sz="20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19125">
                <a:tc>
                  <a:txBody>
                    <a:bodyPr/>
                    <a:lstStyle/>
                    <a:p>
                      <a:pPr algn="l" fontAlgn="b"/>
                      <a:endParaRPr lang="ru-RU" sz="20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2018</a:t>
                      </a:r>
                      <a:endParaRPr lang="ru-RU" sz="20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2017</a:t>
                      </a:r>
                      <a:endParaRPr lang="ru-RU" sz="20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прирост (+), </a:t>
                      </a:r>
                      <a:r>
                        <a:rPr lang="ru-RU" sz="20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снижение (-)</a:t>
                      </a:r>
                      <a:endParaRPr lang="ru-RU" sz="20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2018</a:t>
                      </a:r>
                      <a:endParaRPr lang="ru-RU" sz="20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2017</a:t>
                      </a:r>
                      <a:endParaRPr lang="ru-RU" sz="20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2018 </a:t>
                      </a:r>
                      <a:r>
                        <a:rPr lang="ru-RU" sz="2000" b="1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в </a:t>
                      </a:r>
                      <a:r>
                        <a:rPr lang="ru-RU" sz="20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%</a:t>
                      </a:r>
                      <a:br>
                        <a:rPr lang="ru-RU" sz="20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</a:br>
                      <a:r>
                        <a:rPr lang="ru-RU" sz="20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к 2017</a:t>
                      </a:r>
                      <a:endParaRPr lang="ru-RU" sz="20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</a:tr>
              <a:tr h="573211"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Зарегистрировано</a:t>
                      </a:r>
                      <a:endParaRPr lang="ru-RU" sz="20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0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0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0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0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0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0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</a:tr>
              <a:tr h="573211">
                <a:tc>
                  <a:txBody>
                    <a:bodyPr/>
                    <a:lstStyle/>
                    <a:p>
                      <a:pPr marL="180000" algn="l" fontAlgn="b"/>
                      <a:r>
                        <a:rPr lang="ru-RU" sz="20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браков</a:t>
                      </a:r>
                      <a:endParaRPr lang="ru-RU" sz="20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6117</a:t>
                      </a:r>
                      <a:endParaRPr lang="ru-RU" sz="20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6729</a:t>
                      </a:r>
                      <a:endParaRPr lang="ru-RU" sz="20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-612</a:t>
                      </a:r>
                      <a:endParaRPr lang="ru-RU" sz="20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6,0</a:t>
                      </a:r>
                      <a:endParaRPr lang="ru-RU" sz="20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6,6</a:t>
                      </a:r>
                      <a:endParaRPr lang="ru-RU" sz="20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90,9</a:t>
                      </a:r>
                      <a:endParaRPr lang="ru-RU" sz="20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</a:tr>
              <a:tr h="573211">
                <a:tc>
                  <a:txBody>
                    <a:bodyPr/>
                    <a:lstStyle/>
                    <a:p>
                      <a:pPr marL="180000" algn="l" fontAlgn="b"/>
                      <a:r>
                        <a:rPr lang="ru-RU" sz="20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разводов</a:t>
                      </a:r>
                      <a:endParaRPr lang="ru-RU" sz="20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4122</a:t>
                      </a:r>
                      <a:endParaRPr lang="ru-RU" sz="20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4175</a:t>
                      </a:r>
                      <a:endParaRPr lang="ru-RU" sz="20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-53</a:t>
                      </a:r>
                      <a:endParaRPr lang="ru-RU" sz="20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4,1</a:t>
                      </a:r>
                      <a:endParaRPr lang="ru-RU" sz="20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4,1</a:t>
                      </a:r>
                      <a:endParaRPr lang="ru-RU" sz="20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98,7</a:t>
                      </a:r>
                      <a:endParaRPr lang="ru-RU" sz="20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56598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C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924" y="-27384"/>
            <a:ext cx="9144000" cy="68808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9" name="Группа 8"/>
          <p:cNvGrpSpPr/>
          <p:nvPr/>
        </p:nvGrpSpPr>
        <p:grpSpPr>
          <a:xfrm>
            <a:off x="107504" y="1196752"/>
            <a:ext cx="8928992" cy="5698710"/>
            <a:chOff x="467544" y="1079630"/>
            <a:chExt cx="8320759" cy="5589729"/>
          </a:xfrm>
        </p:grpSpPr>
        <p:graphicFrame>
          <p:nvGraphicFramePr>
            <p:cNvPr id="6" name="Схема 5"/>
            <p:cNvGraphicFramePr/>
            <p:nvPr>
              <p:extLst>
                <p:ext uri="{D42A27DB-BD31-4B8C-83A1-F6EECF244321}">
                  <p14:modId xmlns:p14="http://schemas.microsoft.com/office/powerpoint/2010/main" val="3755339150"/>
                </p:ext>
              </p:extLst>
            </p:nvPr>
          </p:nvGraphicFramePr>
          <p:xfrm>
            <a:off x="2169552" y="1079630"/>
            <a:ext cx="4815458" cy="3210306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4" r:lo="rId5" r:qs="rId6" r:cs="rId7"/>
            </a:graphicData>
          </a:graphic>
        </p:graphicFrame>
        <p:graphicFrame>
          <p:nvGraphicFramePr>
            <p:cNvPr id="5" name="Схема 4"/>
            <p:cNvGraphicFramePr/>
            <p:nvPr>
              <p:extLst>
                <p:ext uri="{D42A27DB-BD31-4B8C-83A1-F6EECF244321}">
                  <p14:modId xmlns:p14="http://schemas.microsoft.com/office/powerpoint/2010/main" val="4073352976"/>
                </p:ext>
              </p:extLst>
            </p:nvPr>
          </p:nvGraphicFramePr>
          <p:xfrm>
            <a:off x="467544" y="1967675"/>
            <a:ext cx="8320759" cy="4701684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9" r:lo="rId10" r:qs="rId11" r:cs="rId12"/>
            </a:graphicData>
          </a:graphic>
        </p:graphicFrame>
        <p:sp>
          <p:nvSpPr>
            <p:cNvPr id="7" name="TextBox 6"/>
            <p:cNvSpPr txBox="1"/>
            <p:nvPr/>
          </p:nvSpPr>
          <p:spPr>
            <a:xfrm>
              <a:off x="1675396" y="4136322"/>
              <a:ext cx="1596528" cy="7547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1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работ по Производственному плану</a:t>
              </a:r>
              <a:br>
                <a:rPr lang="ru-RU" sz="11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</a:br>
              <a:r>
                <a:rPr lang="ru-RU" sz="11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Росстата</a:t>
              </a:r>
              <a:endParaRPr lang="ru-RU" sz="1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aphicFrame>
        <p:nvGraphicFramePr>
          <p:cNvPr id="12" name="Схема 11"/>
          <p:cNvGraphicFramePr/>
          <p:nvPr>
            <p:extLst>
              <p:ext uri="{D42A27DB-BD31-4B8C-83A1-F6EECF244321}">
                <p14:modId xmlns:p14="http://schemas.microsoft.com/office/powerpoint/2010/main" val="1402401094"/>
              </p:ext>
            </p:extLst>
          </p:nvPr>
        </p:nvGraphicFramePr>
        <p:xfrm>
          <a:off x="2524782" y="44625"/>
          <a:ext cx="2071616" cy="2592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14453" y="692696"/>
            <a:ext cx="254132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400" b="1" dirty="0" smtClean="0">
              <a:ln>
                <a:solidFill>
                  <a:srgbClr val="0070C0"/>
                </a:solidFill>
              </a:ln>
              <a:solidFill>
                <a:srgbClr val="FF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endParaRPr lang="ru-RU" sz="1400" b="1" dirty="0">
              <a:ln>
                <a:solidFill>
                  <a:srgbClr val="0070C0"/>
                </a:solidFill>
              </a:ln>
              <a:solidFill>
                <a:srgbClr val="FF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r>
              <a:rPr lang="ru-RU" sz="1400" b="1" dirty="0" smtClean="0">
                <a:ln>
                  <a:solidFill>
                    <a:srgbClr val="0070C0"/>
                  </a:solidFill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отчеты в электронном виде</a:t>
            </a:r>
            <a:endParaRPr lang="ru-RU" sz="1400" b="1" dirty="0">
              <a:ln>
                <a:solidFill>
                  <a:srgbClr val="0070C0"/>
                </a:solidFill>
              </a:ln>
              <a:solidFill>
                <a:srgbClr val="FF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-8924" y="1825660"/>
            <a:ext cx="26732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400" b="1" dirty="0" smtClean="0">
              <a:ln>
                <a:solidFill>
                  <a:srgbClr val="0070C0"/>
                </a:solidFill>
              </a:ln>
              <a:solidFill>
                <a:srgbClr val="FF0000"/>
              </a:solidFill>
            </a:endParaRPr>
          </a:p>
          <a:p>
            <a:r>
              <a:rPr lang="ru-RU" sz="1400" b="1" dirty="0" smtClean="0">
                <a:ln>
                  <a:solidFill>
                    <a:srgbClr val="0070C0"/>
                  </a:solidFill>
                </a:ln>
                <a:solidFill>
                  <a:srgbClr val="FF0000"/>
                </a:solidFill>
              </a:rPr>
              <a:t>отчеты на бумажном носителе</a:t>
            </a:r>
            <a:endParaRPr lang="ru-RU" sz="1400" b="1" dirty="0">
              <a:ln>
                <a:solidFill>
                  <a:srgbClr val="0070C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99592" y="116632"/>
            <a:ext cx="75608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Деятельность </a:t>
            </a:r>
            <a:r>
              <a:rPr lang="ru-RU" sz="2800" b="1" dirty="0" err="1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Астраханьстата</a:t>
            </a:r>
            <a:r>
              <a:rPr lang="ru-RU" sz="2800" b="1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за </a:t>
            </a:r>
            <a:r>
              <a:rPr lang="ru-RU" sz="2800" b="1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2018 год</a:t>
            </a:r>
            <a:endParaRPr lang="ru-RU" sz="2800" b="1" dirty="0">
              <a:ln w="1905"/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419872" y="1599183"/>
            <a:ext cx="936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169 тыс.      отчетов</a:t>
            </a:r>
            <a:endParaRPr lang="ru-RU" sz="1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45206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C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12118" y="3284984"/>
            <a:ext cx="89289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за внимание!</a:t>
            </a:r>
            <a:endParaRPr lang="ru-RU" sz="40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03265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C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7504" y="260648"/>
            <a:ext cx="89289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Число  хозяйствующих субъектов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1 января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7504" y="1556792"/>
            <a:ext cx="8928992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Предприятия  и организации </a:t>
            </a:r>
          </a:p>
        </p:txBody>
      </p:sp>
      <p:grpSp>
        <p:nvGrpSpPr>
          <p:cNvPr id="4" name="Группа 3"/>
          <p:cNvGrpSpPr/>
          <p:nvPr/>
        </p:nvGrpSpPr>
        <p:grpSpPr>
          <a:xfrm>
            <a:off x="1259633" y="2420888"/>
            <a:ext cx="6624736" cy="1022877"/>
            <a:chOff x="107504" y="2838171"/>
            <a:chExt cx="6624736" cy="1022877"/>
          </a:xfrm>
        </p:grpSpPr>
        <p:sp>
          <p:nvSpPr>
            <p:cNvPr id="8" name="TextBox 7"/>
            <p:cNvSpPr txBox="1"/>
            <p:nvPr/>
          </p:nvSpPr>
          <p:spPr>
            <a:xfrm>
              <a:off x="107504" y="2906941"/>
              <a:ext cx="6624736" cy="954107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ru-RU" sz="2800" b="1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2018 год - 17139 ед.</a:t>
              </a:r>
            </a:p>
            <a:p>
              <a:r>
                <a:rPr lang="ru-RU" sz="2800" b="1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2019 год - 15946 ед.</a:t>
              </a:r>
            </a:p>
          </p:txBody>
        </p:sp>
        <p:grpSp>
          <p:nvGrpSpPr>
            <p:cNvPr id="18" name="Группа 17"/>
            <p:cNvGrpSpPr/>
            <p:nvPr/>
          </p:nvGrpSpPr>
          <p:grpSpPr>
            <a:xfrm>
              <a:off x="4730633" y="2838171"/>
              <a:ext cx="1749137" cy="827892"/>
              <a:chOff x="4730633" y="2838171"/>
              <a:chExt cx="1749137" cy="827892"/>
            </a:xfrm>
          </p:grpSpPr>
          <p:sp>
            <p:nvSpPr>
              <p:cNvPr id="2" name="Равнобедренный треугольник 1"/>
              <p:cNvSpPr/>
              <p:nvPr/>
            </p:nvSpPr>
            <p:spPr>
              <a:xfrm rot="3509335">
                <a:off x="4658625" y="2910179"/>
                <a:ext cx="792088" cy="648072"/>
              </a:xfrm>
              <a:prstGeom prst="triangle">
                <a:avLst/>
              </a:prstGeom>
              <a:ln/>
            </p:spPr>
            <p:style>
              <a:lnRef idx="3">
                <a:schemeClr val="lt1"/>
              </a:lnRef>
              <a:fillRef idx="1">
                <a:schemeClr val="accent2"/>
              </a:fillRef>
              <a:effectRef idx="1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3" name="TextBox 2"/>
              <p:cNvSpPr txBox="1"/>
              <p:nvPr/>
            </p:nvSpPr>
            <p:spPr>
              <a:xfrm>
                <a:off x="5371591" y="3142843"/>
                <a:ext cx="1108179" cy="523220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ru-RU" sz="2800" b="1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6,96%</a:t>
                </a:r>
                <a:endParaRPr lang="ru-RU" sz="28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</p:grpSp>
      <p:sp>
        <p:nvSpPr>
          <p:cNvPr id="12" name="TextBox 11"/>
          <p:cNvSpPr txBox="1"/>
          <p:nvPr/>
        </p:nvSpPr>
        <p:spPr>
          <a:xfrm>
            <a:off x="87626" y="3769876"/>
            <a:ext cx="8948870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Индивидуальные предприниматели</a:t>
            </a:r>
          </a:p>
        </p:txBody>
      </p:sp>
      <p:grpSp>
        <p:nvGrpSpPr>
          <p:cNvPr id="9" name="Группа 8"/>
          <p:cNvGrpSpPr/>
          <p:nvPr/>
        </p:nvGrpSpPr>
        <p:grpSpPr>
          <a:xfrm>
            <a:off x="1255877" y="4653136"/>
            <a:ext cx="6628491" cy="1024169"/>
            <a:chOff x="105273" y="5015122"/>
            <a:chExt cx="6398569" cy="1024169"/>
          </a:xfrm>
        </p:grpSpPr>
        <p:sp>
          <p:nvSpPr>
            <p:cNvPr id="13" name="TextBox 12"/>
            <p:cNvSpPr txBox="1"/>
            <p:nvPr/>
          </p:nvSpPr>
          <p:spPr>
            <a:xfrm>
              <a:off x="105273" y="5085184"/>
              <a:ext cx="6398569" cy="954107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ru-RU" sz="2800" b="1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2018 год - 27467 ед.</a:t>
              </a:r>
            </a:p>
            <a:p>
              <a:r>
                <a:rPr lang="ru-RU" sz="2800" b="1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2019 год - 27419 ед.</a:t>
              </a:r>
            </a:p>
          </p:txBody>
        </p:sp>
        <p:grpSp>
          <p:nvGrpSpPr>
            <p:cNvPr id="19" name="Группа 18"/>
            <p:cNvGrpSpPr/>
            <p:nvPr/>
          </p:nvGrpSpPr>
          <p:grpSpPr>
            <a:xfrm>
              <a:off x="4736806" y="5015122"/>
              <a:ext cx="1563386" cy="834565"/>
              <a:chOff x="4736806" y="5015122"/>
              <a:chExt cx="1563386" cy="834565"/>
            </a:xfrm>
          </p:grpSpPr>
          <p:sp>
            <p:nvSpPr>
              <p:cNvPr id="14" name="Равнобедренный треугольник 13"/>
              <p:cNvSpPr/>
              <p:nvPr/>
            </p:nvSpPr>
            <p:spPr>
              <a:xfrm rot="3509335">
                <a:off x="4664798" y="5087130"/>
                <a:ext cx="792088" cy="648072"/>
              </a:xfrm>
              <a:prstGeom prst="triangle">
                <a:avLst/>
              </a:prstGeom>
              <a:ln/>
            </p:spPr>
            <p:style>
              <a:lnRef idx="3">
                <a:schemeClr val="lt1"/>
              </a:lnRef>
              <a:fillRef idx="1">
                <a:schemeClr val="accent2"/>
              </a:fillRef>
              <a:effectRef idx="1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5364088" y="5326467"/>
                <a:ext cx="936104" cy="523220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ru-RU" sz="2800" b="1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0,2%</a:t>
                </a:r>
                <a:endParaRPr lang="ru-RU" sz="28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</p:grpSp>
      <p:sp>
        <p:nvSpPr>
          <p:cNvPr id="5" name="Стрелка влево 4"/>
          <p:cNvSpPr/>
          <p:nvPr/>
        </p:nvSpPr>
        <p:spPr>
          <a:xfrm rot="16200000">
            <a:off x="4382798" y="2036878"/>
            <a:ext cx="292675" cy="48463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верх 9"/>
          <p:cNvSpPr/>
          <p:nvPr/>
        </p:nvSpPr>
        <p:spPr>
          <a:xfrm rot="10800000">
            <a:off x="4317492" y="4365104"/>
            <a:ext cx="484632" cy="28608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8133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C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126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-14068" y="56271"/>
            <a:ext cx="9050564" cy="113877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Индекс промышленного производства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в 2018 году по сравнению с 2017 годом составил 116,2%, </a:t>
            </a:r>
          </a:p>
          <a:p>
            <a:pPr algn="ctr"/>
            <a:r>
              <a:rPr lang="ru-RU" sz="20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по 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России 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- 102,9%</a:t>
            </a:r>
            <a:r>
              <a:rPr lang="ru-RU" sz="2000" b="1" dirty="0" smtClean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, </a:t>
            </a:r>
            <a:r>
              <a:rPr lang="ru-RU" sz="20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по 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Южному Федеральному округу - 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105,7%</a:t>
            </a:r>
            <a:endParaRPr lang="ru-RU" sz="2000" b="1" dirty="0">
              <a:solidFill>
                <a:schemeClr val="accent6">
                  <a:lumMod val="75000"/>
                </a:schemeClr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sp>
        <p:nvSpPr>
          <p:cNvPr id="2" name="Стрелка вниз 1"/>
          <p:cNvSpPr/>
          <p:nvPr/>
        </p:nvSpPr>
        <p:spPr>
          <a:xfrm rot="10800000">
            <a:off x="399035" y="2512060"/>
            <a:ext cx="1296144" cy="1512168"/>
          </a:xfrm>
          <a:prstGeom prst="downArrow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Стрелка вниз 6"/>
          <p:cNvSpPr/>
          <p:nvPr/>
        </p:nvSpPr>
        <p:spPr>
          <a:xfrm>
            <a:off x="7092280" y="2881031"/>
            <a:ext cx="1296144" cy="1224136"/>
          </a:xfrm>
          <a:prstGeom prst="downArrow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565171" y="1988840"/>
            <a:ext cx="13425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EC7D02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104,1%</a:t>
            </a:r>
            <a:endParaRPr lang="ru-RU" sz="2800" b="1" dirty="0">
              <a:solidFill>
                <a:srgbClr val="EC7D02"/>
              </a:solidFill>
              <a:effectLst>
                <a:glow rad="101600">
                  <a:schemeClr val="bg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9035" y="4405174"/>
            <a:ext cx="3596901" cy="95410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Добыча полезных  ископаемых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004048" y="4419109"/>
            <a:ext cx="3384376" cy="95410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Обрабатывающие производства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092280" y="2420888"/>
            <a:ext cx="12418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99,9%</a:t>
            </a:r>
            <a:endParaRPr lang="ru-RU" sz="2800" b="1" dirty="0">
              <a:solidFill>
                <a:srgbClr val="002060"/>
              </a:solidFill>
              <a:effectLst>
                <a:glow rad="101600">
                  <a:schemeClr val="bg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Стрелка вниз 11"/>
          <p:cNvSpPr/>
          <p:nvPr/>
        </p:nvSpPr>
        <p:spPr>
          <a:xfrm rot="10800000">
            <a:off x="1767038" y="2136654"/>
            <a:ext cx="1296144" cy="1936306"/>
          </a:xfrm>
          <a:prstGeom prst="downArrow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Стрелка вниз 12"/>
          <p:cNvSpPr/>
          <p:nvPr/>
        </p:nvSpPr>
        <p:spPr>
          <a:xfrm rot="10800000">
            <a:off x="3009936" y="1759731"/>
            <a:ext cx="1296144" cy="2313228"/>
          </a:xfrm>
          <a:prstGeom prst="downArrow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3203848" y="1268760"/>
            <a:ext cx="16561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122,5%</a:t>
            </a:r>
            <a:endParaRPr lang="ru-RU" sz="2800" b="1" dirty="0">
              <a:solidFill>
                <a:srgbClr val="002060"/>
              </a:solidFill>
              <a:effectLst>
                <a:glow rad="101600">
                  <a:schemeClr val="bg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767036" y="1609636"/>
            <a:ext cx="14368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113,7%</a:t>
            </a:r>
            <a:endParaRPr lang="ru-RU" sz="2800" b="1" dirty="0">
              <a:solidFill>
                <a:schemeClr val="accent2">
                  <a:lumMod val="75000"/>
                </a:schemeClr>
              </a:solidFill>
              <a:effectLst>
                <a:glow rad="101600">
                  <a:schemeClr val="bg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83568" y="2852936"/>
            <a:ext cx="6158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6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РФ</a:t>
            </a:r>
            <a:endParaRPr lang="ru-RU" sz="2000" b="1" dirty="0">
              <a:solidFill>
                <a:schemeClr val="accent6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061659" y="2420888"/>
            <a:ext cx="7821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ЮФО</a:t>
            </a:r>
            <a:endParaRPr lang="ru-RU" sz="2000" b="1" dirty="0">
              <a:solidFill>
                <a:schemeClr val="accent2">
                  <a:lumMod val="75000"/>
                </a:schemeClr>
              </a:solidFill>
              <a:effectLst>
                <a:glow rad="101600">
                  <a:schemeClr val="bg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331739" y="1988840"/>
            <a:ext cx="6641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АО</a:t>
            </a:r>
            <a:endParaRPr lang="ru-RU" sz="2000" b="1" dirty="0">
              <a:solidFill>
                <a:srgbClr val="002060"/>
              </a:solidFill>
              <a:effectLst>
                <a:glow rad="101600">
                  <a:schemeClr val="bg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" name="Стрелка вниз 25"/>
          <p:cNvSpPr/>
          <p:nvPr/>
        </p:nvSpPr>
        <p:spPr>
          <a:xfrm rot="10800000">
            <a:off x="4635537" y="2673270"/>
            <a:ext cx="1296144" cy="1431896"/>
          </a:xfrm>
          <a:prstGeom prst="downArrow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7" name="TextBox 26"/>
          <p:cNvSpPr txBox="1"/>
          <p:nvPr/>
        </p:nvSpPr>
        <p:spPr>
          <a:xfrm>
            <a:off x="4635536" y="2136654"/>
            <a:ext cx="13705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EC7D02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102,6</a:t>
            </a:r>
            <a:r>
              <a:rPr lang="ru-RU" sz="2800" b="1" dirty="0" smtClean="0">
                <a:solidFill>
                  <a:srgbClr val="EC7D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%</a:t>
            </a:r>
            <a:endParaRPr lang="ru-RU" sz="2800" b="1" dirty="0">
              <a:solidFill>
                <a:srgbClr val="EC7D0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" name="Стрелка вниз 27"/>
          <p:cNvSpPr/>
          <p:nvPr/>
        </p:nvSpPr>
        <p:spPr>
          <a:xfrm rot="10800000">
            <a:off x="5948255" y="2500348"/>
            <a:ext cx="1296144" cy="1604819"/>
          </a:xfrm>
          <a:prstGeom prst="downArrow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9" name="TextBox 28"/>
          <p:cNvSpPr txBox="1"/>
          <p:nvPr/>
        </p:nvSpPr>
        <p:spPr>
          <a:xfrm>
            <a:off x="6006069" y="1988840"/>
            <a:ext cx="14021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104,9%</a:t>
            </a:r>
            <a:endParaRPr lang="ru-RU" sz="2800" b="1" dirty="0">
              <a:solidFill>
                <a:schemeClr val="accent2">
                  <a:lumMod val="75000"/>
                </a:schemeClr>
              </a:solidFill>
              <a:effectLst>
                <a:glow rad="101600">
                  <a:schemeClr val="bg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932040" y="2812866"/>
            <a:ext cx="7200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6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РФ</a:t>
            </a:r>
            <a:endParaRPr lang="ru-RU" sz="2000" b="1" dirty="0">
              <a:solidFill>
                <a:schemeClr val="accent6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144000" y="2708920"/>
            <a:ext cx="8762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ЮФО</a:t>
            </a:r>
            <a:endParaRPr lang="ru-RU" sz="2000" b="1" dirty="0">
              <a:solidFill>
                <a:schemeClr val="accent2">
                  <a:lumMod val="75000"/>
                </a:schemeClr>
              </a:solidFill>
              <a:effectLst>
                <a:glow rad="101600">
                  <a:schemeClr val="bg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408253" y="3501008"/>
            <a:ext cx="6641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АО</a:t>
            </a:r>
            <a:endParaRPr lang="ru-RU" sz="2000" b="1" dirty="0">
              <a:solidFill>
                <a:srgbClr val="002060"/>
              </a:solidFill>
              <a:effectLst>
                <a:glow rad="101600">
                  <a:schemeClr val="bg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45333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C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9144000" cy="6857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7504" y="188640"/>
            <a:ext cx="8928992" cy="7903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Темпы </a:t>
            </a:r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роста (снижения) производства отдельных видов промышленной </a:t>
            </a: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продукции</a:t>
            </a:r>
            <a:endParaRPr lang="ru-RU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5917792"/>
              </p:ext>
            </p:extLst>
          </p:nvPr>
        </p:nvGraphicFramePr>
        <p:xfrm>
          <a:off x="179512" y="1196755"/>
          <a:ext cx="8748971" cy="525321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152354"/>
                <a:gridCol w="1596617"/>
              </a:tblGrid>
              <a:tr h="29184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 </a:t>
                      </a:r>
                      <a:endParaRPr lang="ru-RU" sz="16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709" marR="52709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</a:rPr>
                        <a:t>2018 </a:t>
                      </a:r>
                      <a:r>
                        <a:rPr lang="ru-RU" sz="1600" b="1" dirty="0">
                          <a:effectLst/>
                        </a:rPr>
                        <a:t>в % к </a:t>
                      </a:r>
                      <a:r>
                        <a:rPr lang="ru-RU" sz="1600" b="1" dirty="0" smtClean="0">
                          <a:effectLst/>
                        </a:rPr>
                        <a:t>2017</a:t>
                      </a:r>
                      <a:endParaRPr lang="ru-RU" sz="16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709" marR="52709" marT="0" marB="0">
                    <a:solidFill>
                      <a:srgbClr val="0070C0"/>
                    </a:solidFill>
                  </a:tcPr>
                </a:tc>
              </a:tr>
              <a:tr h="29184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Нефть сырая, включая газовый конденсат</a:t>
                      </a:r>
                      <a:endParaRPr lang="ru-RU" sz="16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709" marR="52709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/>
                        </a:rPr>
                        <a:t>116,5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709" marR="52709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9184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Газ природный и попутный</a:t>
                      </a:r>
                      <a:endParaRPr lang="ru-RU" sz="16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709" marR="52709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/>
                        </a:rPr>
                        <a:t>105,9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709" marR="52709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58369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Мясо и субпродукты пищевые прочие парные, остывшие, охлажденные или замороженные</a:t>
                      </a:r>
                      <a:endParaRPr lang="ru-RU" sz="16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709" marR="52709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/>
                        </a:rPr>
                        <a:t>91,2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709" marR="52709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9184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Изделия колбасные, включая </a:t>
                      </a:r>
                      <a:r>
                        <a:rPr lang="ru-RU" sz="16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изделия </a:t>
                      </a:r>
                      <a:r>
                        <a:rPr lang="ru-RU" sz="16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колбасные для детского питания</a:t>
                      </a:r>
                      <a:endParaRPr lang="ru-RU" sz="16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709" marR="52709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/>
                        </a:rPr>
                        <a:t>80,4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709" marR="52709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9184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Полуфабрикаты мясные, </a:t>
                      </a:r>
                      <a:r>
                        <a:rPr lang="ru-RU" sz="1600" b="1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мясосодержащие</a:t>
                      </a:r>
                      <a:r>
                        <a:rPr lang="ru-RU" sz="16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, охлажденные, замороженные</a:t>
                      </a:r>
                      <a:endParaRPr lang="ru-RU" sz="16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709" marR="52709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72,7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709" marR="52709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58369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Изделия кулинарные мясные, </a:t>
                      </a:r>
                      <a:r>
                        <a:rPr lang="ru-RU" sz="1600" b="1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мясосодержащие</a:t>
                      </a:r>
                      <a:r>
                        <a:rPr lang="ru-RU" sz="16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 и из мяса и субпродуктов птицы охлажденные, замороженные</a:t>
                      </a:r>
                      <a:endParaRPr lang="ru-RU" sz="16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709" marR="52709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120,1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709" marR="52709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9184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Рыба переработанная и консервированная, ракообразные и моллюски</a:t>
                      </a:r>
                      <a:endParaRPr lang="ru-RU" sz="16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709" marR="52709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/>
                        </a:rPr>
                        <a:t>93,7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709" marR="52709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9184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Хлеб и хлебобулочные изделия недлительного хранения</a:t>
                      </a:r>
                      <a:endParaRPr lang="ru-RU" sz="16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709" marR="52709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105,4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709" marR="52709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9184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Кондитерские изделия</a:t>
                      </a:r>
                      <a:endParaRPr lang="ru-RU" sz="16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709" marR="52709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/>
                        </a:rPr>
                        <a:t>91,5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709" marR="52709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87553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Воды минеральные природные питьевые и воды питьевые, расфасованные в емкости, не содержащие добавки сахара или других подслащивающих или </a:t>
                      </a:r>
                      <a:r>
                        <a:rPr lang="ru-RU" sz="1600" b="1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вкусоароматических</a:t>
                      </a:r>
                      <a:r>
                        <a:rPr lang="ru-RU" sz="16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 веществ</a:t>
                      </a:r>
                      <a:endParaRPr lang="ru-RU" sz="16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709" marR="52709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/>
                        </a:rPr>
                        <a:t>96,6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709" marR="52709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9184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Окна и их коробки деревянные</a:t>
                      </a:r>
                      <a:endParaRPr lang="ru-RU" sz="16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709" marR="52709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/>
                        </a:rPr>
                        <a:t>70,8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709" marR="52709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9184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Двери, их коробки и пороги деревянные</a:t>
                      </a:r>
                      <a:endParaRPr lang="ru-RU" sz="16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709" marR="52709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97,2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709" marR="52709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9184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Электроэнергия</a:t>
                      </a:r>
                      <a:endParaRPr lang="ru-RU" sz="16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709" marR="52709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/>
                        </a:rPr>
                        <a:t>98,9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709" marR="52709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79593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C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3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7504" y="116632"/>
            <a:ext cx="8928992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Индексы производства</a:t>
            </a:r>
            <a:b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отдельным видам экономической деятельности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В 2018 году  по сравнению  2017 годом </a:t>
            </a:r>
          </a:p>
        </p:txBody>
      </p:sp>
      <p:sp>
        <p:nvSpPr>
          <p:cNvPr id="2" name="Стрелка вниз 1"/>
          <p:cNvSpPr/>
          <p:nvPr/>
        </p:nvSpPr>
        <p:spPr>
          <a:xfrm>
            <a:off x="2791678" y="2684228"/>
            <a:ext cx="1296144" cy="1530438"/>
          </a:xfrm>
          <a:prstGeom prst="downArrow">
            <a:avLst>
              <a:gd name="adj1" fmla="val 37992"/>
              <a:gd name="adj2" fmla="val 50000"/>
            </a:avLst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низ 6"/>
          <p:cNvSpPr/>
          <p:nvPr/>
        </p:nvSpPr>
        <p:spPr>
          <a:xfrm>
            <a:off x="7149002" y="2423033"/>
            <a:ext cx="1502228" cy="1739072"/>
          </a:xfrm>
          <a:prstGeom prst="downArrow">
            <a:avLst>
              <a:gd name="adj1" fmla="val 31988"/>
              <a:gd name="adj2" fmla="val 50000"/>
            </a:avLst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2997207" y="2204864"/>
            <a:ext cx="12961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96,1%</a:t>
            </a:r>
            <a:endParaRPr lang="ru-RU" sz="2800" b="1" dirty="0">
              <a:solidFill>
                <a:srgbClr val="002060"/>
              </a:solidFill>
              <a:effectLst>
                <a:glow rad="101600">
                  <a:schemeClr val="bg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1519" y="4581128"/>
            <a:ext cx="3888432" cy="1323439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Водоснабжение; водоотведение, организация сбора и утилизации отходов, деятельность по ликвидации загрязнений</a:t>
            </a:r>
            <a:endParaRPr lang="ru-RU" sz="20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832177" y="4653136"/>
            <a:ext cx="3688857" cy="101566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Обеспечение электрической </a:t>
            </a:r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энергией, газом, паром; кондиционирование </a:t>
            </a:r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воздуха</a:t>
            </a:r>
            <a:endParaRPr lang="ru-RU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279198" y="1916832"/>
            <a:ext cx="12418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98,2%</a:t>
            </a:r>
            <a:endParaRPr lang="ru-RU" sz="2800" b="1" dirty="0">
              <a:solidFill>
                <a:srgbClr val="002060"/>
              </a:solidFill>
              <a:effectLst>
                <a:glow rad="101600">
                  <a:schemeClr val="bg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Стрелка вниз 11"/>
          <p:cNvSpPr/>
          <p:nvPr/>
        </p:nvSpPr>
        <p:spPr>
          <a:xfrm rot="10800000">
            <a:off x="323528" y="2008004"/>
            <a:ext cx="1296144" cy="2191204"/>
          </a:xfrm>
          <a:prstGeom prst="downArrow">
            <a:avLst>
              <a:gd name="adj1" fmla="val 37992"/>
              <a:gd name="adj2" fmla="val 50000"/>
            </a:avLst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Стрелка вниз 13"/>
          <p:cNvSpPr/>
          <p:nvPr/>
        </p:nvSpPr>
        <p:spPr>
          <a:xfrm rot="10800000">
            <a:off x="4753569" y="2112667"/>
            <a:ext cx="1296144" cy="2049437"/>
          </a:xfrm>
          <a:prstGeom prst="downArrow">
            <a:avLst>
              <a:gd name="adj1" fmla="val 34990"/>
              <a:gd name="adj2" fmla="val 50000"/>
            </a:avLst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4788025" y="1700808"/>
            <a:ext cx="12961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EC7D02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101,6</a:t>
            </a:r>
            <a:r>
              <a:rPr lang="ru-RU" sz="2800" b="1" dirty="0" smtClean="0">
                <a:solidFill>
                  <a:srgbClr val="EC7D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%</a:t>
            </a:r>
            <a:endParaRPr lang="ru-RU" sz="2800" b="1" dirty="0">
              <a:solidFill>
                <a:srgbClr val="EC7D0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055761" y="1268760"/>
            <a:ext cx="12961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105,9%</a:t>
            </a:r>
            <a:endParaRPr lang="ru-RU" sz="2800" b="1" dirty="0">
              <a:solidFill>
                <a:schemeClr val="accent2">
                  <a:lumMod val="75000"/>
                </a:schemeClr>
              </a:solidFill>
              <a:effectLst>
                <a:glow rad="101600">
                  <a:schemeClr val="bg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041602" y="2276872"/>
            <a:ext cx="7200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6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РФ</a:t>
            </a:r>
            <a:endParaRPr lang="ru-RU" sz="2000" b="1" dirty="0">
              <a:solidFill>
                <a:schemeClr val="accent6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107894" y="3272265"/>
            <a:ext cx="6641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АО</a:t>
            </a:r>
            <a:endParaRPr lang="ru-RU" sz="2400" b="1" dirty="0">
              <a:solidFill>
                <a:srgbClr val="002060"/>
              </a:solidFill>
              <a:effectLst>
                <a:glow rad="101600">
                  <a:schemeClr val="bg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95537" y="1537628"/>
            <a:ext cx="12961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EC7D02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102,0</a:t>
            </a:r>
            <a:r>
              <a:rPr lang="ru-RU" sz="2800" b="1" dirty="0" smtClean="0">
                <a:solidFill>
                  <a:srgbClr val="EC7D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%</a:t>
            </a:r>
            <a:endParaRPr lang="ru-RU" sz="2800" b="1" dirty="0">
              <a:solidFill>
                <a:srgbClr val="EC7D0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11561" y="2204864"/>
            <a:ext cx="7200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РФ</a:t>
            </a:r>
            <a:endParaRPr lang="ru-RU" sz="2000" b="1" dirty="0">
              <a:solidFill>
                <a:schemeClr val="accent1">
                  <a:lumMod val="20000"/>
                  <a:lumOff val="80000"/>
                </a:schemeClr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23" name="Стрелка вниз 22"/>
          <p:cNvSpPr/>
          <p:nvPr/>
        </p:nvSpPr>
        <p:spPr>
          <a:xfrm rot="10800000">
            <a:off x="1607365" y="1784833"/>
            <a:ext cx="1296144" cy="2401210"/>
          </a:xfrm>
          <a:prstGeom prst="downArrow">
            <a:avLst>
              <a:gd name="adj1" fmla="val 37992"/>
              <a:gd name="adj2" fmla="val 50750"/>
            </a:avLst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1671803" y="1340768"/>
            <a:ext cx="12961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104,8%</a:t>
            </a:r>
            <a:endParaRPr lang="ru-RU" sz="2800" b="1" dirty="0">
              <a:solidFill>
                <a:schemeClr val="accent2">
                  <a:lumMod val="75000"/>
                </a:schemeClr>
              </a:solidFill>
              <a:effectLst>
                <a:glow rad="101600">
                  <a:schemeClr val="bg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855574" y="2060848"/>
            <a:ext cx="9361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>
                    <a:lumMod val="95000"/>
                  </a:schemeClr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ЮФО</a:t>
            </a:r>
            <a:endParaRPr lang="ru-RU" sz="2000" b="1" dirty="0">
              <a:solidFill>
                <a:schemeClr val="bg1">
                  <a:lumMod val="95000"/>
                </a:schemeClr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003950" y="3604954"/>
            <a:ext cx="8479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АО</a:t>
            </a:r>
            <a:endParaRPr lang="ru-RU" sz="2000" b="1" dirty="0">
              <a:solidFill>
                <a:srgbClr val="002060"/>
              </a:solidFill>
              <a:effectLst>
                <a:glow rad="101600">
                  <a:schemeClr val="bg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500699" y="3532946"/>
            <a:ext cx="8157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АО</a:t>
            </a:r>
            <a:endParaRPr lang="ru-RU" sz="2000" b="1" dirty="0">
              <a:solidFill>
                <a:srgbClr val="002060"/>
              </a:solidFill>
              <a:effectLst>
                <a:glow rad="101600">
                  <a:schemeClr val="bg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" name="Стрелка вниз 27"/>
          <p:cNvSpPr/>
          <p:nvPr/>
        </p:nvSpPr>
        <p:spPr>
          <a:xfrm rot="10800000">
            <a:off x="6056056" y="1766338"/>
            <a:ext cx="1296144" cy="2419706"/>
          </a:xfrm>
          <a:prstGeom prst="downArrow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TextBox 28"/>
          <p:cNvSpPr txBox="1"/>
          <p:nvPr/>
        </p:nvSpPr>
        <p:spPr>
          <a:xfrm>
            <a:off x="6311680" y="1988840"/>
            <a:ext cx="7722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ЮФО</a:t>
            </a:r>
            <a:endParaRPr lang="ru-RU" sz="2000" b="1" dirty="0">
              <a:solidFill>
                <a:schemeClr val="bg1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1242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C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1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314350" cy="695739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reflection blurRad="381000" stA="97000" endPos="37000" dist="254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7504" y="116632"/>
            <a:ext cx="892899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Индекс производства продукции сельского хозяйства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в январе - декабре 2018 к январю - декабрю 2017 составил 105,8%,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по 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России – 99,4%</a:t>
            </a:r>
            <a:r>
              <a:rPr lang="ru-RU" sz="2000" b="1" dirty="0" smtClean="0">
                <a:solidFill>
                  <a:srgbClr val="002060"/>
                </a:solidFill>
              </a:rPr>
              <a:t>, по 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Южному Федеральному округу - 94,6%</a:t>
            </a:r>
          </a:p>
        </p:txBody>
      </p:sp>
      <p:sp>
        <p:nvSpPr>
          <p:cNvPr id="7" name="Стрелка вниз 6"/>
          <p:cNvSpPr/>
          <p:nvPr/>
        </p:nvSpPr>
        <p:spPr>
          <a:xfrm rot="10800000">
            <a:off x="1683548" y="4244781"/>
            <a:ext cx="1296144" cy="1198495"/>
          </a:xfrm>
          <a:prstGeom prst="downArrow">
            <a:avLst/>
          </a:prstGeom>
          <a:solidFill>
            <a:srgbClr val="F7DA93"/>
          </a:solidFill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3203848" y="3820978"/>
            <a:ext cx="11105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101,1%</a:t>
            </a:r>
            <a:endParaRPr lang="ru-RU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9305" y="5661248"/>
            <a:ext cx="4137762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Животноводство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911522" y="3573016"/>
            <a:ext cx="12689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109,0%</a:t>
            </a:r>
            <a:endParaRPr lang="ru-RU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Стрелка вниз 12"/>
          <p:cNvSpPr/>
          <p:nvPr/>
        </p:nvSpPr>
        <p:spPr>
          <a:xfrm rot="10800000">
            <a:off x="7836086" y="3933055"/>
            <a:ext cx="1296144" cy="1521817"/>
          </a:xfrm>
          <a:prstGeom prst="downArrow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4991372" y="5661248"/>
            <a:ext cx="4045123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Растениеводство</a:t>
            </a:r>
          </a:p>
        </p:txBody>
      </p:sp>
      <p:sp>
        <p:nvSpPr>
          <p:cNvPr id="15" name="Стрелка вниз 14"/>
          <p:cNvSpPr/>
          <p:nvPr/>
        </p:nvSpPr>
        <p:spPr>
          <a:xfrm rot="10800000">
            <a:off x="219306" y="4244781"/>
            <a:ext cx="1296144" cy="1180233"/>
          </a:xfrm>
          <a:prstGeom prst="downArrow">
            <a:avLst/>
          </a:prstGeom>
          <a:solidFill>
            <a:srgbClr val="F7DA93"/>
          </a:solidFill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низ 15"/>
          <p:cNvSpPr/>
          <p:nvPr/>
        </p:nvSpPr>
        <p:spPr>
          <a:xfrm rot="10800000">
            <a:off x="3082170" y="4133111"/>
            <a:ext cx="1285179" cy="1331658"/>
          </a:xfrm>
          <a:prstGeom prst="downArrow">
            <a:avLst/>
          </a:prstGeom>
          <a:solidFill>
            <a:srgbClr val="F7DA93"/>
          </a:solidFill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1913456" y="3933056"/>
            <a:ext cx="10023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100,1%</a:t>
            </a:r>
            <a:endParaRPr lang="ru-RU" sz="2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51521" y="3861048"/>
            <a:ext cx="12961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101,3%</a:t>
            </a:r>
            <a:endParaRPr lang="ru-RU" sz="20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39553" y="4397042"/>
            <a:ext cx="7200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РФ</a:t>
            </a:r>
            <a:endParaRPr lang="ru-RU" sz="2000" b="1" dirty="0">
              <a:solidFill>
                <a:schemeClr val="accent6">
                  <a:lumMod val="75000"/>
                </a:schemeClr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907704" y="4437112"/>
            <a:ext cx="9361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effectLst>
                  <a:glow rad="635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ЮФО</a:t>
            </a:r>
            <a:endParaRPr lang="ru-RU" sz="2000" b="1" dirty="0">
              <a:solidFill>
                <a:srgbClr val="C00000"/>
              </a:solidFill>
              <a:effectLst>
                <a:glow rad="63500">
                  <a:schemeClr val="bg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403747" y="4365104"/>
            <a:ext cx="6641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АО</a:t>
            </a:r>
            <a:endParaRPr lang="ru-RU" sz="2000" b="1" dirty="0">
              <a:solidFill>
                <a:srgbClr val="002060"/>
              </a:solidFill>
              <a:effectLst>
                <a:glow rad="101600">
                  <a:schemeClr val="bg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Стрелка вниз 21"/>
          <p:cNvSpPr/>
          <p:nvPr/>
        </p:nvSpPr>
        <p:spPr>
          <a:xfrm>
            <a:off x="6519090" y="4671556"/>
            <a:ext cx="1296145" cy="783658"/>
          </a:xfrm>
          <a:prstGeom prst="downArrow">
            <a:avLst/>
          </a:prstGeom>
          <a:solidFill>
            <a:schemeClr val="accent2">
              <a:lumMod val="60000"/>
              <a:lumOff val="40000"/>
            </a:schemeClr>
          </a:solidFill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трелка вниз 22"/>
          <p:cNvSpPr/>
          <p:nvPr/>
        </p:nvSpPr>
        <p:spPr>
          <a:xfrm>
            <a:off x="5076056" y="4509600"/>
            <a:ext cx="1321021" cy="983713"/>
          </a:xfrm>
          <a:prstGeom prst="downArrow">
            <a:avLst/>
          </a:prstGeom>
          <a:solidFill>
            <a:schemeClr val="accent2">
              <a:lumMod val="60000"/>
              <a:lumOff val="40000"/>
            </a:schemeClr>
          </a:solidFill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6665984" y="4325034"/>
            <a:ext cx="10023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91,9%</a:t>
            </a:r>
            <a:endParaRPr lang="ru-RU" sz="2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076057" y="4149080"/>
            <a:ext cx="12961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97,6%</a:t>
            </a:r>
            <a:endParaRPr lang="ru-RU" sz="20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364088" y="4941168"/>
            <a:ext cx="7200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РФ</a:t>
            </a:r>
            <a:endParaRPr lang="ru-RU" sz="2000" b="1" dirty="0">
              <a:solidFill>
                <a:schemeClr val="accent6">
                  <a:lumMod val="75000"/>
                </a:schemeClr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665984" y="4941168"/>
            <a:ext cx="10023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effectLst>
                  <a:glow rad="635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ЮФО</a:t>
            </a:r>
            <a:endParaRPr lang="ru-RU" sz="2000" b="1" dirty="0">
              <a:solidFill>
                <a:srgbClr val="C00000"/>
              </a:solidFill>
              <a:effectLst>
                <a:glow rad="63500">
                  <a:schemeClr val="bg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8156275" y="4149080"/>
            <a:ext cx="6641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АО</a:t>
            </a:r>
            <a:endParaRPr lang="ru-RU" sz="2000" b="1" dirty="0">
              <a:solidFill>
                <a:srgbClr val="002060"/>
              </a:solidFill>
              <a:effectLst>
                <a:glow rad="101600">
                  <a:schemeClr val="bg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-27000"/>
                    </a14:imgEffect>
                    <a14:imgEffect>
                      <a14:colorTemperature colorTemp="4300"/>
                    </a14:imgEffect>
                    <a14:imgEffect>
                      <a14:brightnessContrast bright="34000" contrast="-4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5910" y="1412776"/>
            <a:ext cx="4045123" cy="2204631"/>
          </a:xfrm>
          <a:prstGeom prst="rect">
            <a:avLst/>
          </a:prstGeom>
          <a:noFill/>
          <a:ln>
            <a:noFill/>
          </a:ln>
          <a:effectLst>
            <a:outerShdw dist="35921" sx="1000" sy="1000" algn="ctr" rotWithShape="0">
              <a:schemeClr val="bg2"/>
            </a:outerShdw>
            <a:reflection endPos="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-28000"/>
                    </a14:imgEffect>
                    <a14:imgEffect>
                      <a14:brightnessContrast bright="4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1412776"/>
            <a:ext cx="3982780" cy="22046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31175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C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358" y="0"/>
            <a:ext cx="921471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7504" y="116632"/>
            <a:ext cx="89289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Ввод в действие жилья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тысяч квадратных метров общей площади</a:t>
            </a: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3505200" y="14446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grpSp>
        <p:nvGrpSpPr>
          <p:cNvPr id="16" name="Группа 15"/>
          <p:cNvGrpSpPr/>
          <p:nvPr/>
        </p:nvGrpSpPr>
        <p:grpSpPr>
          <a:xfrm>
            <a:off x="300845" y="6213114"/>
            <a:ext cx="1965396" cy="400110"/>
            <a:chOff x="156165" y="5229200"/>
            <a:chExt cx="1965396" cy="400110"/>
          </a:xfrm>
        </p:grpSpPr>
        <p:sp>
          <p:nvSpPr>
            <p:cNvPr id="9" name="Прямоугольник 8"/>
            <p:cNvSpPr/>
            <p:nvPr/>
          </p:nvSpPr>
          <p:spPr>
            <a:xfrm>
              <a:off x="156165" y="5325650"/>
              <a:ext cx="223423" cy="223423"/>
            </a:xfrm>
            <a:prstGeom prst="rect">
              <a:avLst/>
            </a:prstGeom>
            <a:solidFill>
              <a:srgbClr val="FFFFCC"/>
            </a:solidFill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40676" y="5229200"/>
              <a:ext cx="72008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b="1" dirty="0" smtClean="0">
                  <a:solidFill>
                    <a:srgbClr val="002060"/>
                  </a:solidFill>
                </a:rPr>
                <a:t>2017</a:t>
              </a:r>
              <a:endParaRPr lang="ru-RU" sz="2000" b="1" dirty="0">
                <a:solidFill>
                  <a:srgbClr val="002060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401481" y="5229200"/>
              <a:ext cx="72008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b="1" dirty="0" smtClean="0">
                  <a:solidFill>
                    <a:srgbClr val="002060"/>
                  </a:solidFill>
                </a:rPr>
                <a:t>2018</a:t>
              </a:r>
              <a:endParaRPr lang="ru-RU" sz="2000" b="1" dirty="0">
                <a:solidFill>
                  <a:srgbClr val="002060"/>
                </a:solidFill>
              </a:endParaRPr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1216404" y="5337376"/>
              <a:ext cx="223423" cy="223423"/>
            </a:xfrm>
            <a:prstGeom prst="rect">
              <a:avLst/>
            </a:prstGeom>
            <a:solidFill>
              <a:srgbClr val="F8AF92"/>
            </a:solidFill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107505" y="332656"/>
            <a:ext cx="2825294" cy="1432516"/>
            <a:chOff x="48514" y="0"/>
            <a:chExt cx="6120752" cy="542857"/>
          </a:xfrm>
        </p:grpSpPr>
        <p:sp>
          <p:nvSpPr>
            <p:cNvPr id="14" name="Прямоугольник 13"/>
            <p:cNvSpPr/>
            <p:nvPr/>
          </p:nvSpPr>
          <p:spPr>
            <a:xfrm>
              <a:off x="48514" y="0"/>
              <a:ext cx="3780740" cy="506224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5" name="Прямоугольник 14"/>
            <p:cNvSpPr/>
            <p:nvPr/>
          </p:nvSpPr>
          <p:spPr>
            <a:xfrm>
              <a:off x="2388526" y="36633"/>
              <a:ext cx="3780740" cy="50622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2860" tIns="22860" rIns="22860" bIns="22860" numCol="1" spcCol="1270" anchor="b" anchorCtr="0">
              <a:noAutofit/>
            </a:bodyPr>
            <a:lstStyle/>
            <a:p>
              <a:pPr lvl="0" algn="ctr" defTabSz="800100">
                <a:lnSpc>
                  <a:spcPct val="8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b="1" kern="1200" dirty="0" smtClean="0">
                  <a:solidFill>
                    <a:srgbClr val="002060"/>
                  </a:solidFill>
                </a:rPr>
                <a:t>Всего</a:t>
              </a:r>
              <a:endParaRPr lang="ru-RU" sz="2000" kern="1200" dirty="0">
                <a:solidFill>
                  <a:srgbClr val="002060"/>
                </a:solidFill>
              </a:endParaRPr>
            </a:p>
          </p:txBody>
        </p:sp>
      </p:grpSp>
      <p:sp>
        <p:nvSpPr>
          <p:cNvPr id="21" name="Прямоугольник 20"/>
          <p:cNvSpPr/>
          <p:nvPr/>
        </p:nvSpPr>
        <p:spPr>
          <a:xfrm>
            <a:off x="249541" y="2852936"/>
            <a:ext cx="3672621" cy="1296144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2860" tIns="22860" rIns="22860" bIns="22860" numCol="1" spcCol="1270" anchor="b" anchorCtr="0">
            <a:noAutofit/>
          </a:bodyPr>
          <a:lstStyle/>
          <a:p>
            <a:pPr lvl="0" algn="ctr" defTabSz="800100">
              <a:lnSpc>
                <a:spcPct val="8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800" b="1" kern="1200" dirty="0" smtClean="0">
                <a:solidFill>
                  <a:srgbClr val="002060"/>
                </a:solidFill>
              </a:rPr>
              <a:t>В том числе индивидуальными застройщиками</a:t>
            </a:r>
            <a:endParaRPr lang="ru-RU" sz="1600" kern="1200" dirty="0">
              <a:solidFill>
                <a:srgbClr val="002060"/>
              </a:solidFill>
            </a:endParaRPr>
          </a:p>
        </p:txBody>
      </p:sp>
      <p:grpSp>
        <p:nvGrpSpPr>
          <p:cNvPr id="17" name="Группа 16"/>
          <p:cNvGrpSpPr/>
          <p:nvPr/>
        </p:nvGrpSpPr>
        <p:grpSpPr>
          <a:xfrm>
            <a:off x="190501" y="764704"/>
            <a:ext cx="4300664" cy="2983719"/>
            <a:chOff x="0" y="2276872"/>
            <a:chExt cx="4608512" cy="3528392"/>
          </a:xfrm>
        </p:grpSpPr>
        <p:graphicFrame>
          <p:nvGraphicFramePr>
            <p:cNvPr id="2" name="Схема 1"/>
            <p:cNvGraphicFramePr/>
            <p:nvPr>
              <p:extLst>
                <p:ext uri="{D42A27DB-BD31-4B8C-83A1-F6EECF244321}">
                  <p14:modId xmlns:p14="http://schemas.microsoft.com/office/powerpoint/2010/main" val="4144932334"/>
                </p:ext>
              </p:extLst>
            </p:nvPr>
          </p:nvGraphicFramePr>
          <p:xfrm>
            <a:off x="0" y="2276872"/>
            <a:ext cx="4608512" cy="3528392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sp>
          <p:nvSpPr>
            <p:cNvPr id="5" name="TextBox 4"/>
            <p:cNvSpPr txBox="1"/>
            <p:nvPr/>
          </p:nvSpPr>
          <p:spPr>
            <a:xfrm>
              <a:off x="3634812" y="4846868"/>
              <a:ext cx="861927" cy="465278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r>
                <a:rPr lang="ru-RU" b="1" dirty="0" smtClean="0">
                  <a:ln w="11430"/>
                  <a:gradFill>
                    <a:gsLst>
                      <a:gs pos="0">
                        <a:schemeClr val="accent6">
                          <a:tint val="90000"/>
                          <a:satMod val="120000"/>
                        </a:schemeClr>
                      </a:gs>
                      <a:gs pos="25000">
                        <a:schemeClr val="accent6">
                          <a:tint val="93000"/>
                          <a:satMod val="120000"/>
                        </a:schemeClr>
                      </a:gs>
                      <a:gs pos="50000">
                        <a:schemeClr val="accent6">
                          <a:shade val="89000"/>
                          <a:satMod val="110000"/>
                        </a:schemeClr>
                      </a:gs>
                      <a:gs pos="75000">
                        <a:schemeClr val="accent6">
                          <a:tint val="93000"/>
                          <a:satMod val="120000"/>
                        </a:schemeClr>
                      </a:gs>
                      <a:gs pos="100000">
                        <a:schemeClr val="accent6">
                          <a:tint val="90000"/>
                          <a:satMod val="120000"/>
                        </a:schemeClr>
                      </a:gs>
                    </a:gsLst>
                    <a:lin ang="5400000"/>
                  </a:gra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</a:rPr>
                <a:t>67,9%</a:t>
              </a:r>
              <a:endParaRPr lang="ru-RU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25346" y="3477640"/>
              <a:ext cx="933937" cy="369332"/>
            </a:xfrm>
            <a:prstGeom prst="rect">
              <a:avLst/>
            </a:prstGeom>
            <a:noFill/>
            <a:scene3d>
              <a:camera prst="obliqueTopRight"/>
              <a:lightRig rig="contrasting" dir="t">
                <a:rot lat="0" lon="0" rev="4500000"/>
              </a:lightRig>
            </a:scene3d>
            <a:sp3d>
              <a:bevelT prst="relaxedInset"/>
            </a:sp3d>
          </p:spPr>
          <p:txBody>
            <a:bodyPr wrap="square" rtlCol="0">
              <a:spAutoFit/>
              <a:sp3d contourW="6350" prstMaterial="metal">
                <a:bevelT w="127000" h="31750" prst="relaxedInset"/>
                <a:contourClr>
                  <a:schemeClr val="accent1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ru-RU" b="1" cap="all" dirty="0" smtClean="0">
                  <a:ln w="0"/>
                  <a:gradFill flip="none">
                    <a:gsLst>
                      <a:gs pos="0">
                        <a:schemeClr val="accent1">
                          <a:tint val="75000"/>
                          <a:shade val="75000"/>
                          <a:satMod val="170000"/>
                        </a:schemeClr>
                      </a:gs>
                      <a:gs pos="49000">
                        <a:schemeClr val="accent1">
                          <a:tint val="88000"/>
                          <a:shade val="65000"/>
                          <a:satMod val="172000"/>
                        </a:schemeClr>
                      </a:gs>
                      <a:gs pos="50000">
                        <a:schemeClr val="accent1">
                          <a:shade val="65000"/>
                          <a:satMod val="130000"/>
                        </a:schemeClr>
                      </a:gs>
                      <a:gs pos="92000">
                        <a:schemeClr val="accent1">
                          <a:shade val="50000"/>
                          <a:satMod val="120000"/>
                        </a:schemeClr>
                      </a:gs>
                      <a:gs pos="100000">
                        <a:schemeClr val="accent1">
                          <a:shade val="48000"/>
                          <a:satMod val="120000"/>
                        </a:schemeClr>
                      </a:gs>
                    </a:gsLst>
                    <a:lin ang="5400000"/>
                  </a:gradFill>
                  <a:effectLst>
                    <a:reflection blurRad="63500" stA="61000" endPos="20000" dir="5400000" sy="-100000" algn="bl" rotWithShape="0"/>
                  </a:effectLst>
                </a:rPr>
                <a:t>483,5</a:t>
              </a:r>
              <a:endParaRPr lang="ru-RU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63500" stA="61000" endPos="20000" dir="5400000" sy="-100000" algn="bl" rotWithShape="0"/>
                </a:effectLst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664320" y="4002454"/>
              <a:ext cx="933937" cy="352961"/>
            </a:xfrm>
            <a:prstGeom prst="rect">
              <a:avLst/>
            </a:prstGeom>
            <a:noFill/>
            <a:scene3d>
              <a:camera prst="obliqueTopRight"/>
              <a:lightRig rig="contrasting" dir="t">
                <a:rot lat="0" lon="0" rev="4500000"/>
              </a:lightRig>
            </a:scene3d>
            <a:sp3d>
              <a:bevelT prst="relaxedInset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b="1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  <a:reflection blurRad="12700" stA="61000" endPos="31000" dist="25400" dir="5400000" sy="-100000" algn="bl" rotWithShape="0"/>
                  </a:effectLst>
                </a:rPr>
                <a:t>328,3</a:t>
              </a:r>
              <a:endParaRPr lang="ru-RU" sz="1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12700" stA="61000" endPos="31000" dist="25400" dir="5400000" sy="-100000" algn="bl" rotWithShape="0"/>
                </a:effectLst>
              </a:endParaRPr>
            </a:p>
          </p:txBody>
        </p:sp>
      </p:grpSp>
      <p:grpSp>
        <p:nvGrpSpPr>
          <p:cNvPr id="18" name="Группа 17"/>
          <p:cNvGrpSpPr/>
          <p:nvPr/>
        </p:nvGrpSpPr>
        <p:grpSpPr>
          <a:xfrm>
            <a:off x="107504" y="3501008"/>
            <a:ext cx="4426507" cy="2712106"/>
            <a:chOff x="4510378" y="2420889"/>
            <a:chExt cx="4608512" cy="3528393"/>
          </a:xfrm>
        </p:grpSpPr>
        <p:graphicFrame>
          <p:nvGraphicFramePr>
            <p:cNvPr id="7" name="Схема 6"/>
            <p:cNvGraphicFramePr/>
            <p:nvPr>
              <p:extLst>
                <p:ext uri="{D42A27DB-BD31-4B8C-83A1-F6EECF244321}">
                  <p14:modId xmlns:p14="http://schemas.microsoft.com/office/powerpoint/2010/main" val="3999656970"/>
                </p:ext>
              </p:extLst>
            </p:nvPr>
          </p:nvGraphicFramePr>
          <p:xfrm>
            <a:off x="4510378" y="2420889"/>
            <a:ext cx="4608512" cy="3528393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8" r:lo="rId9" r:qs="rId10" r:cs="rId11"/>
            </a:graphicData>
          </a:graphic>
        </p:graphicFrame>
        <p:sp>
          <p:nvSpPr>
            <p:cNvPr id="24" name="TextBox 23"/>
            <p:cNvSpPr txBox="1"/>
            <p:nvPr/>
          </p:nvSpPr>
          <p:spPr>
            <a:xfrm>
              <a:off x="5006215" y="3623394"/>
              <a:ext cx="933937" cy="385048"/>
            </a:xfrm>
            <a:prstGeom prst="rect">
              <a:avLst/>
            </a:prstGeom>
            <a:noFill/>
            <a:scene3d>
              <a:camera prst="obliqueTopRight"/>
              <a:lightRig rig="contrasting" dir="t">
                <a:rot lat="0" lon="0" rev="4500000"/>
              </a:lightRig>
            </a:scene3d>
            <a:sp3d>
              <a:bevelT prst="relaxedInset"/>
            </a:sp3d>
          </p:spPr>
          <p:txBody>
            <a:bodyPr wrap="square" rtlCol="0">
              <a:spAutoFit/>
              <a:sp3d contourW="6350" prstMaterial="metal">
                <a:bevelT w="127000" h="31750" prst="relaxedInset"/>
                <a:contourClr>
                  <a:schemeClr val="accent1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ru-RU" b="1" cap="all" dirty="0" smtClean="0">
                  <a:ln w="0"/>
                  <a:gradFill flip="none">
                    <a:gsLst>
                      <a:gs pos="0">
                        <a:schemeClr val="accent1">
                          <a:tint val="75000"/>
                          <a:shade val="75000"/>
                          <a:satMod val="170000"/>
                        </a:schemeClr>
                      </a:gs>
                      <a:gs pos="49000">
                        <a:schemeClr val="accent1">
                          <a:tint val="88000"/>
                          <a:shade val="65000"/>
                          <a:satMod val="172000"/>
                        </a:schemeClr>
                      </a:gs>
                      <a:gs pos="50000">
                        <a:schemeClr val="accent1">
                          <a:shade val="65000"/>
                          <a:satMod val="130000"/>
                        </a:schemeClr>
                      </a:gs>
                      <a:gs pos="92000">
                        <a:schemeClr val="accent1">
                          <a:shade val="50000"/>
                          <a:satMod val="120000"/>
                        </a:schemeClr>
                      </a:gs>
                      <a:gs pos="100000">
                        <a:schemeClr val="accent1">
                          <a:shade val="48000"/>
                          <a:satMod val="120000"/>
                        </a:schemeClr>
                      </a:gs>
                    </a:gsLst>
                    <a:lin ang="5400000"/>
                  </a:gradFill>
                  <a:effectLst>
                    <a:reflection blurRad="63500" stA="61000" endPos="20000" dir="5400000" sy="-100000" algn="bl" rotWithShape="0"/>
                  </a:effectLst>
                </a:rPr>
                <a:t>268,4</a:t>
              </a:r>
              <a:endParaRPr lang="ru-RU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63500" stA="61000" endPos="20000" dir="5400000" sy="-100000" algn="bl" rotWithShape="0"/>
                </a:effectLst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202147" y="4152594"/>
              <a:ext cx="933937" cy="352960"/>
            </a:xfrm>
            <a:prstGeom prst="rect">
              <a:avLst/>
            </a:prstGeom>
            <a:noFill/>
            <a:scene3d>
              <a:camera prst="obliqueTopRight"/>
              <a:lightRig rig="contrasting" dir="t">
                <a:rot lat="0" lon="0" rev="4500000"/>
              </a:lightRig>
            </a:scene3d>
            <a:sp3d>
              <a:bevelT prst="relaxedInset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b="1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  <a:reflection blurRad="12700" stA="61000" endPos="29000" dist="25400" dir="5400000" sy="-100000" algn="bl" rotWithShape="0"/>
                  </a:effectLst>
                </a:rPr>
                <a:t>228,1</a:t>
              </a:r>
              <a:endParaRPr lang="ru-RU" b="1" baseline="300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12700" stA="61000" endPos="29000" dist="25400" dir="5400000" sy="-100000" algn="bl" rotWithShape="0"/>
                </a:effectLst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8058127" y="5062777"/>
              <a:ext cx="916633" cy="49807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r>
                <a:rPr lang="ru-RU" b="1" dirty="0" smtClean="0">
                  <a:ln w="11430"/>
                  <a:gradFill>
                    <a:gsLst>
                      <a:gs pos="0">
                        <a:schemeClr val="accent6">
                          <a:tint val="90000"/>
                          <a:satMod val="120000"/>
                        </a:schemeClr>
                      </a:gs>
                      <a:gs pos="25000">
                        <a:schemeClr val="accent6">
                          <a:tint val="93000"/>
                          <a:satMod val="120000"/>
                        </a:schemeClr>
                      </a:gs>
                      <a:gs pos="50000">
                        <a:schemeClr val="accent6">
                          <a:shade val="89000"/>
                          <a:satMod val="110000"/>
                        </a:schemeClr>
                      </a:gs>
                      <a:gs pos="75000">
                        <a:schemeClr val="accent6">
                          <a:tint val="93000"/>
                          <a:satMod val="120000"/>
                        </a:schemeClr>
                      </a:gs>
                      <a:gs pos="100000">
                        <a:schemeClr val="accent6">
                          <a:tint val="90000"/>
                          <a:satMod val="120000"/>
                        </a:schemeClr>
                      </a:gs>
                    </a:gsLst>
                    <a:lin ang="5400000"/>
                  </a:gradFill>
                  <a:effectLst>
                    <a:glow rad="101600">
                      <a:schemeClr val="accent3">
                        <a:lumMod val="50000"/>
                        <a:alpha val="60000"/>
                      </a:schemeClr>
                    </a:glow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</a:rPr>
                <a:t>85,0%</a:t>
              </a:r>
              <a:endParaRPr lang="ru-RU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3">
                      <a:lumMod val="50000"/>
                      <a:alpha val="6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5148063" y="1444626"/>
            <a:ext cx="36879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Январь – декабрь 2018 в %</a:t>
            </a:r>
            <a:b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 январю - декабрю 2017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29" name="Диаграмма 2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73051341"/>
              </p:ext>
            </p:extLst>
          </p:nvPr>
        </p:nvGraphicFramePr>
        <p:xfrm>
          <a:off x="4563076" y="2164121"/>
          <a:ext cx="4543425" cy="35691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3"/>
          </a:graphicData>
        </a:graphic>
      </p:graphicFrame>
    </p:spTree>
    <p:extLst>
      <p:ext uri="{BB962C8B-B14F-4D97-AF65-F5344CB8AC3E}">
        <p14:creationId xmlns:p14="http://schemas.microsoft.com/office/powerpoint/2010/main" val="4227249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C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4917400"/>
              </p:ext>
            </p:extLst>
          </p:nvPr>
        </p:nvGraphicFramePr>
        <p:xfrm>
          <a:off x="65320" y="1196753"/>
          <a:ext cx="4327873" cy="23042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94512"/>
                <a:gridCol w="1333361"/>
              </a:tblGrid>
              <a:tr h="38810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Январь-декабрь 2018 года</a:t>
                      </a:r>
                      <a:endParaRPr lang="ru-RU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млрд. руб.</a:t>
                      </a:r>
                      <a:endParaRPr lang="ru-RU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166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rgbClr val="0070C0"/>
                          </a:solidFill>
                        </a:rPr>
                        <a:t>Оборот розничной торговли</a:t>
                      </a:r>
                      <a:endParaRPr lang="ru-RU" sz="1600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rgbClr val="0070C0"/>
                          </a:solidFill>
                        </a:rPr>
                        <a:t>172,9</a:t>
                      </a:r>
                      <a:endParaRPr lang="ru-RU" sz="16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1449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rgbClr val="00B050"/>
                          </a:solidFill>
                        </a:rPr>
                        <a:t>Пищевые продукты, включая напитки, и табачные изделия</a:t>
                      </a:r>
                      <a:endParaRPr lang="ru-RU" sz="1600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rgbClr val="00B050"/>
                          </a:solidFill>
                        </a:rPr>
                        <a:t>66,5</a:t>
                      </a:r>
                    </a:p>
                    <a:p>
                      <a:pPr algn="r"/>
                      <a:endParaRPr lang="ru-RU" sz="16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92999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Непродовольственные товары</a:t>
                      </a:r>
                      <a:endParaRPr lang="ru-RU" sz="1600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106,4</a:t>
                      </a:r>
                      <a:endParaRPr lang="ru-RU" sz="16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3338155852"/>
              </p:ext>
            </p:extLst>
          </p:nvPr>
        </p:nvGraphicFramePr>
        <p:xfrm>
          <a:off x="4283967" y="1237270"/>
          <a:ext cx="4421833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98474" y="140677"/>
            <a:ext cx="88300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Оборот розничной торговли</a:t>
            </a:r>
            <a:endParaRPr lang="ru-RU" sz="2000" b="1" dirty="0" smtClean="0">
              <a:solidFill>
                <a:srgbClr val="00206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881488" y="1209822"/>
            <a:ext cx="352357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% к январю-декабрю 2017 года</a:t>
            </a: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88877" y="3212976"/>
            <a:ext cx="35283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% к январю-декабрю </a:t>
            </a: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2017 </a:t>
            </a: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года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411760" y="663897"/>
            <a:ext cx="37444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Астраханская область</a:t>
            </a: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15" name="Диаграмм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3752644"/>
              </p:ext>
            </p:extLst>
          </p:nvPr>
        </p:nvGraphicFramePr>
        <p:xfrm>
          <a:off x="-32082" y="3582308"/>
          <a:ext cx="4908750" cy="29430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extLst>
      <p:ext uri="{BB962C8B-B14F-4D97-AF65-F5344CB8AC3E}">
        <p14:creationId xmlns:p14="http://schemas.microsoft.com/office/powerpoint/2010/main" val="755538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7298</TotalTime>
  <Words>1140</Words>
  <Application>Microsoft Office PowerPoint</Application>
  <PresentationFormat>Экран (4:3)</PresentationFormat>
  <Paragraphs>575</Paragraphs>
  <Slides>20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Тимофеев Денис Евгеньевич</dc:creator>
  <cp:lastModifiedBy>P30_IvanovaNV</cp:lastModifiedBy>
  <cp:revision>408</cp:revision>
  <cp:lastPrinted>2019-03-22T07:32:16Z</cp:lastPrinted>
  <dcterms:created xsi:type="dcterms:W3CDTF">2018-02-05T07:10:45Z</dcterms:created>
  <dcterms:modified xsi:type="dcterms:W3CDTF">2019-03-22T07:38:24Z</dcterms:modified>
</cp:coreProperties>
</file>